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6"/>
  </p:notesMasterIdLst>
  <p:handoutMasterIdLst>
    <p:handoutMasterId r:id="rId27"/>
  </p:handoutMasterIdLst>
  <p:sldIdLst>
    <p:sldId id="256" r:id="rId2"/>
    <p:sldId id="278" r:id="rId3"/>
    <p:sldId id="257" r:id="rId4"/>
    <p:sldId id="279" r:id="rId5"/>
    <p:sldId id="280" r:id="rId6"/>
    <p:sldId id="287" r:id="rId7"/>
    <p:sldId id="290" r:id="rId8"/>
    <p:sldId id="267" r:id="rId9"/>
    <p:sldId id="268" r:id="rId10"/>
    <p:sldId id="288" r:id="rId11"/>
    <p:sldId id="283" r:id="rId12"/>
    <p:sldId id="289" r:id="rId13"/>
    <p:sldId id="271" r:id="rId14"/>
    <p:sldId id="270" r:id="rId15"/>
    <p:sldId id="282" r:id="rId16"/>
    <p:sldId id="272" r:id="rId17"/>
    <p:sldId id="273" r:id="rId18"/>
    <p:sldId id="275" r:id="rId19"/>
    <p:sldId id="276" r:id="rId20"/>
    <p:sldId id="285" r:id="rId21"/>
    <p:sldId id="281" r:id="rId22"/>
    <p:sldId id="274" r:id="rId23"/>
    <p:sldId id="277" r:id="rId24"/>
    <p:sldId id="286" r:id="rId25"/>
  </p:sldIdLst>
  <p:sldSz cx="9144000" cy="6858000" type="screen4x3"/>
  <p:notesSz cx="7035800" cy="91948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66FF"/>
    <a:srgbClr val="CC0000"/>
    <a:srgbClr val="33CC33"/>
    <a:srgbClr val="00FF00"/>
    <a:srgbClr val="008080"/>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67476" autoAdjust="0"/>
  </p:normalViewPr>
  <p:slideViewPr>
    <p:cSldViewPr>
      <p:cViewPr varScale="1">
        <p:scale>
          <a:sx n="45" d="100"/>
          <a:sy n="45" d="100"/>
        </p:scale>
        <p:origin x="-7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572" y="204"/>
      </p:cViewPr>
      <p:guideLst>
        <p:guide orient="horz" pos="2896"/>
        <p:guide pos="221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5.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050"/>
          <p:cNvSpPr>
            <a:spLocks noGrp="1" noChangeArrowheads="1"/>
          </p:cNvSpPr>
          <p:nvPr>
            <p:ph type="hdr" sz="quarter"/>
          </p:nvPr>
        </p:nvSpPr>
        <p:spPr bwMode="auto">
          <a:xfrm>
            <a:off x="0" y="0"/>
            <a:ext cx="3049588" cy="460375"/>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a:defRPr sz="1200">
                <a:latin typeface="Tw Cen MT Condensed Extra Bold" pitchFamily="34" charset="0"/>
              </a:defRPr>
            </a:lvl1pPr>
          </a:lstStyle>
          <a:p>
            <a:endParaRPr lang="en-US"/>
          </a:p>
        </p:txBody>
      </p:sp>
      <p:sp>
        <p:nvSpPr>
          <p:cNvPr id="83971" name="Rectangle 2051"/>
          <p:cNvSpPr>
            <a:spLocks noGrp="1" noChangeArrowheads="1"/>
          </p:cNvSpPr>
          <p:nvPr>
            <p:ph type="dt" sz="quarter" idx="1"/>
          </p:nvPr>
        </p:nvSpPr>
        <p:spPr bwMode="auto">
          <a:xfrm>
            <a:off x="3986213" y="0"/>
            <a:ext cx="3049587" cy="460375"/>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atin typeface="Tw Cen MT Condensed Extra Bold" pitchFamily="34" charset="0"/>
              </a:defRPr>
            </a:lvl1pPr>
          </a:lstStyle>
          <a:p>
            <a:endParaRPr lang="en-US"/>
          </a:p>
        </p:txBody>
      </p:sp>
      <p:sp>
        <p:nvSpPr>
          <p:cNvPr id="83972" name="Rectangle 2052"/>
          <p:cNvSpPr>
            <a:spLocks noGrp="1" noChangeArrowheads="1"/>
          </p:cNvSpPr>
          <p:nvPr>
            <p:ph type="ftr" sz="quarter" idx="2"/>
          </p:nvPr>
        </p:nvSpPr>
        <p:spPr bwMode="auto">
          <a:xfrm>
            <a:off x="0" y="8734425"/>
            <a:ext cx="3049588" cy="460375"/>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a:defRPr sz="1200">
                <a:latin typeface="Tw Cen MT Condensed Extra Bold" pitchFamily="34" charset="0"/>
              </a:defRPr>
            </a:lvl1pPr>
          </a:lstStyle>
          <a:p>
            <a:endParaRPr lang="en-US"/>
          </a:p>
        </p:txBody>
      </p:sp>
      <p:sp>
        <p:nvSpPr>
          <p:cNvPr id="83973" name="Rectangle 2053"/>
          <p:cNvSpPr>
            <a:spLocks noGrp="1" noChangeArrowheads="1"/>
          </p:cNvSpPr>
          <p:nvPr>
            <p:ph type="sldNum" sz="quarter" idx="3"/>
          </p:nvPr>
        </p:nvSpPr>
        <p:spPr bwMode="auto">
          <a:xfrm>
            <a:off x="3986213" y="8734425"/>
            <a:ext cx="3049587" cy="460375"/>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atin typeface="Tw Cen MT Condensed Extra Bold" pitchFamily="34" charset="0"/>
              </a:defRPr>
            </a:lvl1pPr>
          </a:lstStyle>
          <a:p>
            <a:fld id="{64435EEB-6417-4AD5-A6B1-6101F2FA07E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050"/>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53251" name="Rectangle 2051"/>
          <p:cNvSpPr>
            <a:spLocks noGrp="1" noChangeArrowheads="1"/>
          </p:cNvSpPr>
          <p:nvPr>
            <p:ph type="body" idx="1"/>
          </p:nvPr>
        </p:nvSpPr>
        <p:spPr bwMode="auto">
          <a:xfrm>
            <a:off x="468313" y="4367213"/>
            <a:ext cx="6019800"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Rationale:  </a:t>
            </a:r>
            <a:r>
              <a:rPr lang="en-US">
                <a:latin typeface="Arial" charset="0"/>
              </a:rPr>
              <a:t>Welcome to “Research and the Internet.”  This presentation is designed to introduce your students to methods for effectively searching the World Wide Web and evaluating the content of web pages.  The twenty-four slides presented here are designed to aid the facilitator in an interactive presentation of search and evaluation strategies.  This presentation is ideal for the beginning of a research unit in a composition course or an Internet research assignment.</a:t>
            </a:r>
          </a:p>
          <a:p>
            <a:r>
              <a:rPr lang="en-US">
                <a:latin typeface="Arial" charset="0"/>
              </a:rPr>
              <a:t>This presentation may be supplemented with OWL handouts, including “Searching the World Wide Web”  (http://owl.english.purdue.edu/handouts/research/r_websearch2.html), “Conducting a Productive Web Search” (http://owl.english.purdue.edu/handouts/research/r_websearch.html), and “Evaluating Sources of Information” (http://owl.english.purdue.edu/handouts/research/r_evalsource.html).</a:t>
            </a:r>
          </a:p>
          <a:p>
            <a:endParaRPr lang="en-US">
              <a:latin typeface="Arial" charset="0"/>
            </a:endParaRPr>
          </a:p>
          <a:p>
            <a:r>
              <a:rPr lang="en-US" b="1">
                <a:latin typeface="Arial" charset="0"/>
              </a:rPr>
              <a:t>Directions:</a:t>
            </a:r>
            <a:r>
              <a:rPr lang="en-US">
                <a:latin typeface="Arial" charset="0"/>
              </a:rPr>
              <a:t>  Each slide is activated by a single mouse click, unless otherwise noted in bold at the bottom of each notes page.</a:t>
            </a:r>
          </a:p>
          <a:p>
            <a:endParaRPr lang="en-US">
              <a:latin typeface="Arial" charset="0"/>
            </a:endParaRPr>
          </a:p>
          <a:p>
            <a:r>
              <a:rPr lang="en-US">
                <a:latin typeface="Arial" charset="0"/>
              </a:rPr>
              <a:t>Writer and Designer: Jennifer Liethen Kunka</a:t>
            </a:r>
          </a:p>
          <a:p>
            <a:r>
              <a:rPr lang="en-US">
                <a:latin typeface="Arial" charset="0"/>
              </a:rPr>
              <a:t>Contributors:  Muriel Harris, Karen Bishop, Bryan Kopp, Matthew Mooney, David Neyhart, and Andrew Kunka</a:t>
            </a:r>
          </a:p>
          <a:p>
            <a:r>
              <a:rPr lang="en-US">
                <a:latin typeface="Arial" charset="0"/>
              </a:rPr>
              <a:t>Developed with resources courtesy of the Purdue University Writing Lab</a:t>
            </a:r>
          </a:p>
          <a:p>
            <a:r>
              <a:rPr lang="en-US">
                <a:latin typeface="Arial" charset="0"/>
              </a:rPr>
              <a:t>Grant funding courtesy of the Multimedia Instructional Development Center at Purdue University</a:t>
            </a:r>
          </a:p>
          <a:p>
            <a:r>
              <a:rPr lang="en-US">
                <a:latin typeface="Arial" charset="0"/>
                <a:cs typeface="Arial" charset="0"/>
              </a:rPr>
              <a:t>© Copyright Purdue University, 2000.</a:t>
            </a:r>
            <a:endParaRPr lang="en-US">
              <a:latin typeface="Arial" charset="0"/>
            </a:endParaRPr>
          </a:p>
          <a:p>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60419" name="Rectangle 1027"/>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This slide offers tips for using search engines.  Since search engines do not all work in exactly the same way, it is a good idea to read the directions of your selected search engine prior to conducting a search.  Also, using </a:t>
            </a:r>
            <a:r>
              <a:rPr lang="en-US" b="1">
                <a:latin typeface="Arial" charset="0"/>
              </a:rPr>
              <a:t>Boolean operators</a:t>
            </a:r>
            <a:r>
              <a:rPr lang="en-US">
                <a:latin typeface="Arial" charset="0"/>
              </a:rPr>
              <a:t>--words like “AND” and “OR”--can help to tailor a search to your needs.  It is also a good idea to brainstorm a list of keywords that might fit your topic.  The slide offers an example for a search on the tobacco lawsuits and settlements.  Depending on the angle of your topic, you might choose a variety of these terms in combination with each other.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65539" name="Rectangle 3"/>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a:t>
            </a:r>
            <a:r>
              <a:rPr lang="en-US">
                <a:latin typeface="Arial" charset="0"/>
              </a:rPr>
              <a:t>  After using search engines to locate some potentially helpful web sites, your next step is to identify the site.  This involves determining the authorship, content, and purpose of the web site.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66563" name="Rectangle 1027"/>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Rationale:</a:t>
            </a:r>
            <a:r>
              <a:rPr lang="en-US">
                <a:latin typeface="Arial" charset="0"/>
              </a:rPr>
              <a:t>  This slide details some of the problems in identifying web sites.  In particular, students often have difficulty separating advertising from information.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68611" name="Rectangle 3"/>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A good way to determine the </a:t>
            </a:r>
            <a:r>
              <a:rPr lang="en-US" b="1">
                <a:latin typeface="Arial" charset="0"/>
              </a:rPr>
              <a:t>authorship</a:t>
            </a:r>
            <a:r>
              <a:rPr lang="en-US">
                <a:latin typeface="Arial" charset="0"/>
              </a:rPr>
              <a:t> of a web site is to try to locate the home page.  This can be done by deleting some of the information from the right side of the web address.  If you used a search engine and linked to a page with a very long web address with lots of slashes, try deleting information to the right of the slashes until you get to a smaller base address.</a:t>
            </a:r>
          </a:p>
          <a:p>
            <a:r>
              <a:rPr lang="en-US" b="1">
                <a:latin typeface="Arial" charset="0"/>
              </a:rPr>
              <a:t>Activity:  </a:t>
            </a:r>
            <a:r>
              <a:rPr lang="en-US">
                <a:latin typeface="Arial" charset="0"/>
              </a:rPr>
              <a:t>Some information in the web address itself can clue you in to the type of web page you are viewing.  The facilitator may choose to ask students what the five examples at the bottom of the slide indicate.  A non-profit organization is indicated by .org.  Government branches are indicated by .gov. Business sites are usually indicated by .com or .net. Educational institutions are indicated by .edu, but any student using a university web server will also have an .edu address.  Official United States’ sites are indicated by .us.  Sites published in the British Isles are designated .uk, while .au indicates Australian sites.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67587" name="Rectangle 1027"/>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The best way to evaluate a web site is to ask yourself a list of questions.  The questions presented on this slide can help a researcher determine the reliability of the information, as well as the purposes for the web site.</a:t>
            </a:r>
          </a:p>
          <a:p>
            <a:r>
              <a:rPr lang="en-US">
                <a:latin typeface="Arial" charset="0"/>
              </a:rPr>
              <a:t>A web site that contains a great deal of idiosyncratic information is probably a personal page devoted to a particular group of people, club, or city.</a:t>
            </a:r>
          </a:p>
          <a:p>
            <a:endParaRPr lang="en-US">
              <a:latin typeface="Arial" charset="0"/>
            </a:endParaRPr>
          </a:p>
          <a:p>
            <a:r>
              <a:rPr lang="en-US" b="1">
                <a:latin typeface="Arial" charset="0"/>
              </a:rPr>
              <a:t>Activity:  </a:t>
            </a:r>
            <a:r>
              <a:rPr lang="en-US">
                <a:latin typeface="Arial" charset="0"/>
              </a:rPr>
              <a:t>The facilitator may ask students about the question in the upper right of the slide: “Is the site affiliated with a business or university?”  Ask students if a web site affiliated with a university is more or less reliable than other types of web sites.  Often web sites sponsored by a university or a particular department of a university offer some of the most current and well-researched information on the Internet.  However, at a school such as Purdue, every student can publish his or her own personal web page.  Web surfers need to determine if the information provided is scholarly and well-researched, or if it is published by a student clowning around and posting joke pages on the Internet.</a:t>
            </a:r>
          </a:p>
          <a:p>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69635" name="Rectangle 3"/>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After you identify the type of web site you are viewing, you must next assess it for </a:t>
            </a:r>
            <a:r>
              <a:rPr lang="en-US" b="1">
                <a:latin typeface="Arial" charset="0"/>
              </a:rPr>
              <a:t>credibility</a:t>
            </a:r>
            <a:r>
              <a:rPr lang="en-US">
                <a:latin typeface="Arial" charset="0"/>
              </a:rPr>
              <a:t>.  Information in the web site depends in large part upon the author; unfortunately, the author’s name may not be clearly listed on the web site.  If the author’s name is listed, credentials may not be provided.  Furthermore, because web sites do not need to be fact checked to be published, we cannot necessarily rely upon the publisher to be honest.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70659" name="Rectangle 1027"/>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Again, asking yourself a list of questions is the best way to determine the credibility of the web site.  Is the author listed?  Credentials?  If you can find the author’s name, try typing it into a search engine to see what else pops up.  Is the author affiliated with a political group or a business?  If so, try typing the name of the group into a search engine to see what else pops up.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71683" name="Rectangle 3"/>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This slide provides additional questions to test the credibility of a web page. A list of sources indicates the inclusion of source material in the web content, but it is a good idea to check out some of the sources as well.  Sources listed on the Works Cited page may also prove useful to the researcher.  Does the web site link to other related sites?  If the linked sites are not very reliable, you may question the credibility level of the author’s own site--such links show poor judgment.  Also, can the author or webmaster be contacted?  If so, they may be willing to answer questions about their web site or even consent to an e-mail interview!</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74755" name="Rectangle 1027"/>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This slide again offers a list of questions that students should ask when they review web sites for their depth and scope of information. Also, students need to allow themselves enough time to research their work.   Encourage them not to just use information from the first five web sites they locate--they should find the five </a:t>
            </a:r>
            <a:r>
              <a:rPr lang="en-US" i="1">
                <a:latin typeface="Arial" charset="0"/>
              </a:rPr>
              <a:t>best</a:t>
            </a:r>
            <a:r>
              <a:rPr lang="en-US">
                <a:latin typeface="Arial" charset="0"/>
              </a:rPr>
              <a:t> web sites on their topics.</a:t>
            </a:r>
          </a:p>
          <a:p>
            <a:endParaRPr lang="en-US">
              <a:latin typeface="Arial" charset="0"/>
            </a:endParaRPr>
          </a:p>
          <a:p>
            <a:r>
              <a:rPr lang="en-US" b="1">
                <a:latin typeface="Arial" charset="0"/>
              </a:rPr>
              <a:t>Activity:  </a:t>
            </a:r>
            <a:r>
              <a:rPr lang="en-US">
                <a:latin typeface="Arial" charset="0"/>
              </a:rPr>
              <a:t>The facilitator may ask students why the consideration of opposing points of view is important in a well-researched web site.  The presence of opposing viewpoints suggest that the author has carefully considered multiple viewpoints about an issue and has come to an educated conclusion about the issue.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76803" name="Rectangle 3"/>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This slide highlights the visual impact of a web site, demonstrating how easy it is to become distracted from the content by the visual appeal.  All of the fireworks graphics on this page will flash briefly and disappear.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54275" name="Rectangle 3"/>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Rationale:  </a:t>
            </a:r>
            <a:r>
              <a:rPr lang="en-US">
                <a:latin typeface="Arial" charset="0"/>
              </a:rPr>
              <a:t>With the development of the Internet, students have found that conducting research is much easier and more convenient than searching through library stacks.  While the Internet can be a great tool for research, locating quality materials can at times be a challenge.  The following slides will offer tips on how to make the most of your Internet search.</a:t>
            </a:r>
          </a:p>
          <a:p>
            <a:endParaRPr lang="en-US">
              <a:latin typeface="Arial" charset="0"/>
            </a:endParaRPr>
          </a:p>
          <a:p>
            <a:r>
              <a:rPr lang="en-US" b="1">
                <a:latin typeface="Arial" charset="0"/>
              </a:rPr>
              <a:t>Activity:  </a:t>
            </a:r>
            <a:r>
              <a:rPr lang="en-US">
                <a:latin typeface="Arial" charset="0"/>
              </a:rPr>
              <a:t>To generate discussion, the facilitator may ask students about their level of familiarity with the Internet.  Also, the facilitator may ask students about the types of web sites they visit, as well as if they have their own personal web pages.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75779" name="Rectangle 1027"/>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Web researchers need to determine the </a:t>
            </a:r>
            <a:r>
              <a:rPr lang="en-US" b="1">
                <a:latin typeface="Arial" charset="0"/>
              </a:rPr>
              <a:t>depth and scope of information</a:t>
            </a:r>
            <a:r>
              <a:rPr lang="en-US">
                <a:latin typeface="Arial" charset="0"/>
              </a:rPr>
              <a:t> provided on web pages.  Remember, looking at the Internet on a computer monitor is very similar in some ways to watching a giant television: web pages are generally designed to be visual appealing for quick and easy digestion by the viewer.  Consequently, information may not be presented as thoroughly as it might be in a book or journal article.  Also, the material included on web pages may be dramatically altered to fit the marketing or political agendas of the publishers.</a:t>
            </a:r>
          </a:p>
          <a:p>
            <a:r>
              <a:rPr lang="en-US">
                <a:latin typeface="Arial" charset="0"/>
              </a:rPr>
              <a:t>Finally, the facilitator may want to stress that web sources are not always the best sources of information.  Students sometimes tend to have an overreliance on the Internet, thinking that all information is out there somewhere in cyberspace. The best research students can do is to combine web sources with other print sources, including books, magazines, and academic journals, as well as interviews and questionnaires.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72707" name="Rectangle 3"/>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Though information on web sites may be credible, it may not be current.  The date of the material may be completely omitted from the web site.  To be sure you are covering all of the recent changes in the field or topic you are studying, be sure to assess the </a:t>
            </a:r>
            <a:r>
              <a:rPr lang="en-US" b="1">
                <a:latin typeface="Arial" charset="0"/>
              </a:rPr>
              <a:t>currency</a:t>
            </a:r>
            <a:r>
              <a:rPr lang="en-US">
                <a:latin typeface="Arial" charset="0"/>
              </a:rPr>
              <a:t> of your information.  This is not always an easy task.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73731" name="Rectangle 1027"/>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Some sites will state at the bottom of the home page statements such as “Date of Creation: 6/1/99” or “Updated 7/7/99.”  If dates are clearly stated in this way, you should be able to rely upon them.</a:t>
            </a:r>
          </a:p>
          <a:p>
            <a:r>
              <a:rPr lang="en-US">
                <a:latin typeface="Arial" charset="0"/>
              </a:rPr>
              <a:t>However, rely upon your context clues.  Does the information provided cover recent changes or advances in your topic?  If not, the information is probably outdated.  </a:t>
            </a:r>
          </a:p>
          <a:p>
            <a:endParaRPr lang="en-US">
              <a:latin typeface="Arial" charset="0"/>
            </a:endParaRPr>
          </a:p>
          <a:p>
            <a:r>
              <a:rPr lang="en-US" b="1">
                <a:latin typeface="Arial" charset="0"/>
              </a:rPr>
              <a:t>Example:  </a:t>
            </a:r>
            <a:r>
              <a:rPr lang="en-US">
                <a:latin typeface="Arial" charset="0"/>
              </a:rPr>
              <a:t>For example, if your topic is cloning and you located a web site that discusses cloning as if it had not taken place yet, you would know that the information was published before Dolly, Gene, and other famous cloning experiments were successfully completed.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77827" name="Rectangle 3"/>
          <p:cNvSpPr>
            <a:spLocks noGrp="1" noChangeArrowheads="1"/>
          </p:cNvSpPr>
          <p:nvPr>
            <p:ph type="body" idx="1"/>
          </p:nvPr>
        </p:nvSpPr>
        <p:spPr bwMode="auto">
          <a:xfrm>
            <a:off x="304800" y="4367213"/>
            <a:ext cx="6172200" cy="4138612"/>
          </a:xfrm>
          <a:prstGeom prst="rect">
            <a:avLst/>
          </a:prstGeom>
          <a:noFill/>
          <a:ln w="12700">
            <a:miter lim="800000"/>
            <a:headEnd type="none" w="sm" len="sm"/>
            <a:tailEnd type="none" w="sm" len="sm"/>
          </a:ln>
        </p:spPr>
        <p:txBody>
          <a:bodyPr lIns="92738" tIns="46369" rIns="92738" bIns="46369"/>
          <a:lstStyle/>
          <a:p>
            <a:r>
              <a:rPr lang="en-US" sz="1000" b="1">
                <a:latin typeface="Arial" charset="0"/>
              </a:rPr>
              <a:t>Rationale:  </a:t>
            </a:r>
            <a:r>
              <a:rPr lang="en-US" sz="1000">
                <a:latin typeface="Arial" charset="0"/>
              </a:rPr>
              <a:t>This slide reemphasizes the main points of the presentation.  This is a good time for the facilitator to field any questions about the presentation content.</a:t>
            </a:r>
          </a:p>
          <a:p>
            <a:endParaRPr lang="en-US" sz="1000">
              <a:latin typeface="Arial" charset="0"/>
            </a:endParaRPr>
          </a:p>
          <a:p>
            <a:r>
              <a:rPr lang="en-US" sz="1000" b="1">
                <a:latin typeface="Arial" charset="0"/>
              </a:rPr>
              <a:t>Activity:  </a:t>
            </a:r>
            <a:r>
              <a:rPr lang="en-US" sz="1000">
                <a:latin typeface="Arial" charset="0"/>
              </a:rPr>
              <a:t>Click on the OWL hyperlink and visit the collection of search engines on the lower left section of the page.  </a:t>
            </a:r>
          </a:p>
          <a:p>
            <a:endParaRPr lang="en-US" sz="1000">
              <a:latin typeface="Arial" charset="0"/>
            </a:endParaRPr>
          </a:p>
          <a:p>
            <a:pPr>
              <a:buFontTx/>
              <a:buChar char="•"/>
            </a:pPr>
            <a:r>
              <a:rPr lang="en-US" sz="1000">
                <a:latin typeface="Arial" charset="0"/>
              </a:rPr>
              <a:t>Ask students to imagine that they will write a paper about US tobacco lawsuits.  Have them go to Hotbot and type in the keyword “tobacco.”  Hotbot will provide the ten “hottest” sites with that keyword; the majority of them will be tobacco shops, companies selling methods to stop smoking, and smoking afficianado pages.  You may find one or two sites related to the lawsuits.  Then have your students try the same search in Yahoo.  They will find information categorized into sections relating to business, hobbies, health, and news.  Note that Yahoo can help to identify the types of web sites you visit, saving time and energy in the search process.  You might then choose to have students come up with pairs of keywords to enter into the site, such as “tobacco and legislation” or “smoking and lawsuits.”  This will refine the search even further.</a:t>
            </a:r>
          </a:p>
          <a:p>
            <a:pPr>
              <a:buFontTx/>
              <a:buChar char="•"/>
            </a:pPr>
            <a:r>
              <a:rPr lang="en-US" sz="1000">
                <a:latin typeface="Arial" charset="0"/>
              </a:rPr>
              <a:t>Visit the Mankato (Minnesota) web pages and ask your students to assess their reliability.  The official web page is located at &lt;http://www.ci.mankato.mn.us&gt;.  Another page is located at &lt;http://www.lme.mankato.msus.edu/mankato/mankato.html&gt;.  This page is posted by Mankato State University, and it is designed as both a joke and an exercise in assessing the reliability of web pages.  Have students follow the links on the site, notice the pictures, and the many awards and press listings noted at the bottom of the home page.  Then have students read the “Disclaimer” flashing at the top of the screen (be sure to jump to Part Four).  The letter from Maureen Gustafson is also a treat.  Just because a page LOOKS like it might be reliable doesn’t mean it is.</a:t>
            </a:r>
          </a:p>
          <a:p>
            <a:pPr>
              <a:buFontTx/>
              <a:buChar char="•"/>
            </a:pPr>
            <a:r>
              <a:rPr lang="en-US" sz="1000">
                <a:latin typeface="Arial" charset="0"/>
              </a:rPr>
              <a:t>Visit a search engine of your choice and ask your students to provide some search terms for some sample class searches and web page evaluations.</a:t>
            </a:r>
          </a:p>
          <a:p>
            <a:endParaRPr lang="en-US" sz="10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78851" name="Rectangle 3"/>
          <p:cNvSpPr>
            <a:spLocks noGrp="1" noChangeArrowheads="1"/>
          </p:cNvSpPr>
          <p:nvPr>
            <p:ph type="body" idx="1"/>
          </p:nvPr>
        </p:nvSpPr>
        <p:spPr bwMode="auto">
          <a:xfrm>
            <a:off x="304800" y="4343400"/>
            <a:ext cx="6324600" cy="4138613"/>
          </a:xfrm>
          <a:prstGeom prst="rect">
            <a:avLst/>
          </a:prstGeom>
          <a:noFill/>
          <a:ln w="12700">
            <a:miter lim="800000"/>
            <a:headEnd type="none" w="sm" len="sm"/>
            <a:tailEnd type="none" w="sm" len="sm"/>
          </a:ln>
        </p:spPr>
        <p:txBody>
          <a:bodyPr lIns="92738" tIns="46369" rIns="92738" bIns="46369"/>
          <a:lstStyle/>
          <a:p>
            <a:r>
              <a:rPr lang="en-US" sz="1000" b="1">
                <a:latin typeface="Arial" charset="0"/>
              </a:rPr>
              <a:t>Key Concept: </a:t>
            </a:r>
            <a:r>
              <a:rPr lang="en-US" sz="1000">
                <a:latin typeface="Arial" charset="0"/>
              </a:rPr>
              <a:t>As the presentation concludes, the facilitator can remind students that they can come to the Writing Lab for extra help locating information on the Internet.  </a:t>
            </a:r>
          </a:p>
          <a:p>
            <a:endParaRPr lang="en-US" sz="1000">
              <a:latin typeface="Arial" charset="0"/>
            </a:endParaRPr>
          </a:p>
          <a:p>
            <a:r>
              <a:rPr lang="en-US" sz="1000" b="1">
                <a:latin typeface="Arial" charset="0"/>
              </a:rPr>
              <a:t>Click mouse after the title question.</a:t>
            </a:r>
          </a:p>
          <a:p>
            <a:endParaRPr lang="en-US" sz="1000" b="1">
              <a:latin typeface="Arial" charset="0"/>
            </a:endParaRPr>
          </a:p>
          <a:p>
            <a:r>
              <a:rPr lang="en-US" sz="1000">
                <a:latin typeface="Arial" charset="0"/>
              </a:rPr>
              <a:t>Check OWL for additional materials on searching the web.  In addition to OWL resources, other works consulted in creation of this presentation include:</a:t>
            </a:r>
          </a:p>
          <a:p>
            <a:r>
              <a:rPr lang="en-US" sz="1000">
                <a:latin typeface="Arial" charset="0"/>
              </a:rPr>
              <a:t>Alexander, Jan, and Marsha Tate. "Teaching Critical Evaluation Skills for the World Wide Web.”  Widener University.  &lt;http://www.science.widener.edu/~withers/webeval.htm&gt;</a:t>
            </a:r>
          </a:p>
          <a:p>
            <a:r>
              <a:rPr lang="en-US" sz="1000">
                <a:latin typeface="Arial" charset="0"/>
              </a:rPr>
              <a:t>Axelrod, Rise B. and Charles R. Cooper.  </a:t>
            </a:r>
            <a:r>
              <a:rPr lang="en-US" sz="1000" i="1">
                <a:latin typeface="Arial" charset="0"/>
              </a:rPr>
              <a:t>The St. Martin Guide to Writing</a:t>
            </a:r>
            <a:r>
              <a:rPr lang="en-US" sz="1000">
                <a:latin typeface="Arial" charset="0"/>
              </a:rPr>
              <a:t>.  5</a:t>
            </a:r>
            <a:r>
              <a:rPr lang="en-US" sz="1000" baseline="30000">
                <a:latin typeface="Arial" charset="0"/>
              </a:rPr>
              <a:t>th</a:t>
            </a:r>
            <a:r>
              <a:rPr lang="en-US" sz="1000">
                <a:latin typeface="Arial" charset="0"/>
              </a:rPr>
              <a:t> ed.  New York: St. Martin’s P, 1997.</a:t>
            </a:r>
          </a:p>
          <a:p>
            <a:r>
              <a:rPr lang="en-US" sz="1000">
                <a:latin typeface="Arial" charset="0"/>
              </a:rPr>
              <a:t>Grassian, Esther. "Thinking Critically about World Wide Web Resources.” University of California-Los Angeles.  &lt;http://www.library.ucla.edu/libraries/college/help/critical/index.htm&gt;</a:t>
            </a:r>
          </a:p>
          <a:p>
            <a:r>
              <a:rPr lang="en-US" sz="1000">
                <a:latin typeface="Arial" charset="0"/>
              </a:rPr>
              <a:t>Harris, Muriel.  </a:t>
            </a:r>
            <a:r>
              <a:rPr lang="en-US" sz="1000" i="1">
                <a:latin typeface="Arial" charset="0"/>
              </a:rPr>
              <a:t>Prentice Hall Reference Guide to Grammar and Usage</a:t>
            </a:r>
            <a:r>
              <a:rPr lang="en-US" sz="1000">
                <a:latin typeface="Arial" charset="0"/>
              </a:rPr>
              <a:t>.  4</a:t>
            </a:r>
            <a:r>
              <a:rPr lang="en-US" sz="1000" baseline="30000">
                <a:latin typeface="Arial" charset="0"/>
              </a:rPr>
              <a:t>th</a:t>
            </a:r>
            <a:r>
              <a:rPr lang="en-US" sz="1000">
                <a:latin typeface="Arial" charset="0"/>
              </a:rPr>
              <a:t> ed.  Upper Saddle River, NJ: Prentice Hall, 2000.</a:t>
            </a:r>
          </a:p>
          <a:p>
            <a:r>
              <a:rPr lang="en-US" sz="1000">
                <a:latin typeface="Arial" charset="0"/>
              </a:rPr>
              <a:t>Harris, Robert. "Evaluating Internet Research Sources.“ Vanguard University of Southern California. &lt;http://www.vanguard.edu/rharris/evalu8it.htm&gt;</a:t>
            </a:r>
          </a:p>
          <a:p>
            <a:r>
              <a:rPr lang="en-US" sz="1000">
                <a:latin typeface="Arial" charset="0"/>
              </a:rPr>
              <a:t>Jacobson, Trudi and Laura Cohen. "Evaluating Internet Sites.“  University of Albany.  &lt;http://www.albany.edu/library/internet/evaluate.html&gt;</a:t>
            </a:r>
          </a:p>
          <a:p>
            <a:r>
              <a:rPr lang="en-US" sz="1000">
                <a:latin typeface="Arial" charset="0"/>
              </a:rPr>
              <a:t>Ormondroyd, J., Engle, M., &amp; Cosgrave, T. “How to Critically Analyze Information Sources.” Cornell University.  &lt;http://www.library.cornell.edu/okuref/research/skill26.htm&gt;</a:t>
            </a:r>
          </a:p>
          <a:p>
            <a:r>
              <a:rPr lang="en-US" sz="1000">
                <a:latin typeface="Arial" charset="0"/>
              </a:rPr>
              <a:t>Richmond, Betsy. "Ten C's for Evaluating Internet Resources.” University of Wisconsin-Eau Claire.  &lt;http://www.uwec.edu/Admin/Library/Guides/tencs.html&gt;</a:t>
            </a:r>
          </a:p>
          <a:p>
            <a:endParaRPr lang="en-US" sz="1000">
              <a:latin typeface="Arial" charset="0"/>
            </a:endParaRPr>
          </a:p>
          <a:p>
            <a:endParaRPr lang="en-US" sz="1000">
              <a:latin typeface="Arial" charset="0"/>
            </a:endParaRPr>
          </a:p>
          <a:p>
            <a:endParaRPr lang="en-US" sz="1000">
              <a:latin typeface="Arial" charset="0"/>
            </a:endParaRPr>
          </a:p>
          <a:p>
            <a:endParaRPr lang="en-US" sz="1000" b="1">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61443" name="Rectangle 3"/>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Activity:</a:t>
            </a:r>
            <a:r>
              <a:rPr lang="en-US">
                <a:latin typeface="Arial" charset="0"/>
              </a:rPr>
              <a:t>  The facilitator might ask students why it is important to </a:t>
            </a:r>
            <a:r>
              <a:rPr lang="en-US" b="1">
                <a:latin typeface="Arial" charset="0"/>
              </a:rPr>
              <a:t>evaluate</a:t>
            </a:r>
            <a:r>
              <a:rPr lang="en-US">
                <a:latin typeface="Arial" charset="0"/>
              </a:rPr>
              <a:t> web sources.  The answers offered on this slide highlight the importance of web source evaluation.  </a:t>
            </a:r>
          </a:p>
          <a:p>
            <a:r>
              <a:rPr lang="en-US">
                <a:latin typeface="Arial" charset="0"/>
              </a:rPr>
              <a:t>.  </a:t>
            </a:r>
          </a:p>
          <a:p>
            <a:r>
              <a:rPr lang="en-US" b="1">
                <a:latin typeface="Arial" charset="0"/>
              </a:rPr>
              <a:t>Key Concepts: </a:t>
            </a:r>
            <a:r>
              <a:rPr lang="en-US">
                <a:latin typeface="Arial" charset="0"/>
              </a:rPr>
              <a:t>Books and journal articles generally go through a long process of fact-checking, editing, and revising before being published.  However, anyone with a computer and Internet access can post a web site.  Just because the information is published online, it does not mean it is true or reliable.  The facilitator may note that web sites change frequently and sometimes disappear quickly.</a:t>
            </a:r>
          </a:p>
          <a:p>
            <a:endParaRPr lang="en-US">
              <a:latin typeface="Arial" charset="0"/>
            </a:endParaRPr>
          </a:p>
          <a:p>
            <a:r>
              <a:rPr lang="en-US">
                <a:latin typeface="Arial" charset="0"/>
              </a:rPr>
              <a:t>Thinking about evaluation within the search process can help to make web browsing efficient and effective.</a:t>
            </a:r>
          </a:p>
          <a:p>
            <a:endParaRPr lang="en-US">
              <a:latin typeface="Arial" charset="0"/>
            </a:endParaRPr>
          </a:p>
          <a:p>
            <a:r>
              <a:rPr lang="en-US" b="1">
                <a:latin typeface="Arial" charset="0"/>
              </a:rPr>
              <a:t>Click the mouse after the title question.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bwMode="auto">
          <a:xfrm>
            <a:off x="1139825" y="688975"/>
            <a:ext cx="4597400" cy="3448050"/>
          </a:xfrm>
          <a:prstGeom prst="rect">
            <a:avLst/>
          </a:prstGeom>
          <a:noFill/>
          <a:ln>
            <a:solidFill>
              <a:srgbClr val="000000"/>
            </a:solidFill>
            <a:miter lim="800000"/>
            <a:headEnd/>
            <a:tailEnd/>
          </a:ln>
        </p:spPr>
      </p:sp>
      <p:sp>
        <p:nvSpPr>
          <p:cNvPr id="55299" name="Rectangle 3"/>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Rationale:  </a:t>
            </a:r>
            <a:r>
              <a:rPr lang="en-US">
                <a:latin typeface="Arial" charset="0"/>
              </a:rPr>
              <a:t>This slide previews the five areas of web location and evaluation that this presentation will cover.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56323" name="Rectangle 3"/>
          <p:cNvSpPr>
            <a:spLocks noGrp="1" noChangeArrowheads="1"/>
          </p:cNvSpPr>
          <p:nvPr>
            <p:ph type="body" idx="1"/>
          </p:nvPr>
        </p:nvSpPr>
        <p:spPr bwMode="auto">
          <a:xfrm>
            <a:off x="390525" y="4367213"/>
            <a:ext cx="6332538" cy="4445000"/>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There are several different types of web pages on the Internet.  Students researching the web tend to think that the majority of web pages are devoted to providing information.  Generally, </a:t>
            </a:r>
            <a:r>
              <a:rPr lang="en-US" b="1">
                <a:latin typeface="Arial" charset="0"/>
              </a:rPr>
              <a:t>informative sites</a:t>
            </a:r>
            <a:r>
              <a:rPr lang="en-US">
                <a:latin typeface="Arial" charset="0"/>
              </a:rPr>
              <a:t>--pages that offer information for the public good without any type of overt political or sales agenda--are few and far between.</a:t>
            </a:r>
          </a:p>
          <a:p>
            <a:r>
              <a:rPr lang="en-US" b="1">
                <a:latin typeface="Arial" charset="0"/>
              </a:rPr>
              <a:t>Personal web pages</a:t>
            </a:r>
            <a:r>
              <a:rPr lang="en-US">
                <a:latin typeface="Arial" charset="0"/>
              </a:rPr>
              <a:t> tend to be devoted to an individual’s interests, hobbies, family, friends, or ideological beliefs.  While researching, students may find personal web pages being used as a sounding board for a political agenda.  Though some sites contain well-researched and reliable information, others do not.</a:t>
            </a:r>
          </a:p>
          <a:p>
            <a:r>
              <a:rPr lang="en-US" b="1">
                <a:latin typeface="Arial" charset="0"/>
              </a:rPr>
              <a:t>Political or interest group pages</a:t>
            </a:r>
            <a:r>
              <a:rPr lang="en-US">
                <a:latin typeface="Arial" charset="0"/>
              </a:rPr>
              <a:t> generally promote some type of cause or way of thinking.  These sites will educate web surfers about their topics, but they may contain slanted or biased information.  Their goal is to offer information in the hopes of changing a belief, gaining a vote, or earning a political contribution.</a:t>
            </a:r>
          </a:p>
          <a:p>
            <a:r>
              <a:rPr lang="en-US">
                <a:latin typeface="Arial" charset="0"/>
              </a:rPr>
              <a:t>Students have the hardest time distinguishing between pages that provide information and pages that try to sell a product. For example, a web site that informs about the benefits of aromatherapy may also sell aromatherapy products.  While some </a:t>
            </a:r>
            <a:r>
              <a:rPr lang="en-US" b="1">
                <a:latin typeface="Arial" charset="0"/>
              </a:rPr>
              <a:t>“infomercial” sites</a:t>
            </a:r>
            <a:r>
              <a:rPr lang="en-US">
                <a:latin typeface="Arial" charset="0"/>
              </a:rPr>
              <a:t> clearly are promoting a product, the business agenda of other sites can be more difficult to assess. </a:t>
            </a:r>
          </a:p>
          <a:p>
            <a:r>
              <a:rPr lang="en-US">
                <a:latin typeface="Arial" charset="0"/>
              </a:rPr>
              <a:t>Finally, the Internet contains many </a:t>
            </a:r>
            <a:r>
              <a:rPr lang="en-US" b="1">
                <a:latin typeface="Arial" charset="0"/>
              </a:rPr>
              <a:t>entertainment-oriented web sites</a:t>
            </a:r>
            <a:r>
              <a:rPr lang="en-US">
                <a:latin typeface="Arial" charset="0"/>
              </a:rPr>
              <a:t>.  These sites can range from movie news and games to cartoons and comic book sites.  Still other pages are “joke” pages--pages that look like they contain serious information, but really contain elaborately fabricated content.  If readers are not careful researchers, they may mistake these “joke” pages for reliable information.</a:t>
            </a:r>
          </a:p>
          <a:p>
            <a:r>
              <a:rPr lang="en-US" b="1">
                <a:latin typeface="Arial" charset="0"/>
              </a:rPr>
              <a:t>Click the mouse for each type of web site.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57347" name="Rectangle 1027"/>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This slide defines a </a:t>
            </a:r>
            <a:r>
              <a:rPr lang="en-US" b="1">
                <a:latin typeface="Arial" charset="0"/>
              </a:rPr>
              <a:t>search engine</a:t>
            </a:r>
            <a:r>
              <a:rPr lang="en-US">
                <a:latin typeface="Arial" charset="0"/>
              </a:rPr>
              <a:t>--a tool that can search through web pages and sort them according to specified keywords.  Search engines are essential for researching the Internet: they have the ability to locate and sort through millions of web pages.</a:t>
            </a:r>
          </a:p>
          <a:p>
            <a:endParaRPr lang="en-US">
              <a:latin typeface="Arial" charset="0"/>
            </a:endParaRPr>
          </a:p>
          <a:p>
            <a:r>
              <a:rPr lang="en-US" b="1">
                <a:latin typeface="Arial" charset="0"/>
              </a:rPr>
              <a:t>Activity:  </a:t>
            </a:r>
            <a:r>
              <a:rPr lang="en-US">
                <a:latin typeface="Arial" charset="0"/>
              </a:rPr>
              <a:t>The facilitator may choose to generate discussion by asking students to explain what a search engine is.</a:t>
            </a:r>
          </a:p>
          <a:p>
            <a:endParaRPr lang="en-US">
              <a:latin typeface="Arial" charset="0"/>
            </a:endParaRPr>
          </a:p>
          <a:p>
            <a:r>
              <a:rPr lang="en-US" b="1">
                <a:latin typeface="Arial" charset="0"/>
              </a:rPr>
              <a:t>Click after globe appears for the answer to the title question.</a:t>
            </a: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59395" name="Rectangle 3"/>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Activity:  </a:t>
            </a:r>
            <a:r>
              <a:rPr lang="en-US">
                <a:latin typeface="Arial" charset="0"/>
              </a:rPr>
              <a:t>The facilitator may ask students about they types of search engines they use.  They will list many for you--Yahoo, Alta Vista, Excite, Lycos, Hotbot, Infoseek, Northern Light, Snap, Dogpile, etc.  </a:t>
            </a:r>
          </a:p>
          <a:p>
            <a:endParaRPr lang="en-US">
              <a:latin typeface="Arial" charset="0"/>
            </a:endParaRPr>
          </a:p>
          <a:p>
            <a:r>
              <a:rPr lang="en-US" b="1">
                <a:latin typeface="Arial" charset="0"/>
              </a:rPr>
              <a:t>Key Concepts: </a:t>
            </a:r>
            <a:r>
              <a:rPr lang="en-US">
                <a:latin typeface="Arial" charset="0"/>
              </a:rPr>
              <a:t> Each search engine searches the web in a slightly different way.  Also, companies or individuals often must register their web sites with these different search engines, so the list that comes up on Yahoo may be completely different from the one that comes up on Lycos.  A wide variety of search engines may be accessed at the OWL web site, located at owl.english.purdue.edu.</a:t>
            </a:r>
          </a:p>
          <a:p>
            <a:r>
              <a:rPr lang="en-US">
                <a:latin typeface="Arial" charset="0"/>
              </a:rPr>
              <a:t>When researching a topic, it is also a good idea to do some brainstorming about the best places on the web to locate information.  Government agencies and non-profit groups may host web sites that offer useful information.</a:t>
            </a:r>
          </a:p>
          <a:p>
            <a:endParaRPr lang="en-US">
              <a:latin typeface="Arial" charset="0"/>
            </a:endParaRPr>
          </a:p>
          <a:p>
            <a:r>
              <a:rPr lang="en-US" b="1">
                <a:latin typeface="Arial" charset="0"/>
              </a:rPr>
              <a:t>Activity:  </a:t>
            </a:r>
            <a:r>
              <a:rPr lang="en-US">
                <a:latin typeface="Arial" charset="0"/>
              </a:rPr>
              <a:t>The facilitator may choose either now or after the presentation to minimize the PowerPoint presentation, access Netscape or another Internet browser, or go the the collection of search engines on the OWL web site.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63491" name="Rectangle 1027"/>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When conducting an academic search, it can be difficult to determine which sites are providing serious information, and which sites are selling a product or entertaining an audience.  Some search engines, like Yahoo, will sort search information into categories, separating business and entertainment sites from other types of information.  It is then up to the researcher to determine which categories to examine.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bwMode="auto">
          <a:xfrm>
            <a:off x="1219200" y="688975"/>
            <a:ext cx="4597400" cy="3448050"/>
          </a:xfrm>
          <a:prstGeom prst="rect">
            <a:avLst/>
          </a:prstGeom>
          <a:noFill/>
          <a:ln>
            <a:solidFill>
              <a:srgbClr val="000000"/>
            </a:solidFill>
            <a:miter lim="800000"/>
            <a:headEnd/>
            <a:tailEnd/>
          </a:ln>
        </p:spPr>
      </p:sp>
      <p:sp>
        <p:nvSpPr>
          <p:cNvPr id="64515" name="Rectangle 3"/>
          <p:cNvSpPr>
            <a:spLocks noGrp="1" noChangeArrowheads="1"/>
          </p:cNvSpPr>
          <p:nvPr>
            <p:ph type="body" idx="1"/>
          </p:nvPr>
        </p:nvSpPr>
        <p:spPr bwMode="auto">
          <a:xfrm>
            <a:off x="938213" y="4367213"/>
            <a:ext cx="5159375" cy="4138612"/>
          </a:xfrm>
          <a:prstGeom prst="rect">
            <a:avLst/>
          </a:prstGeom>
          <a:noFill/>
          <a:ln w="12700">
            <a:miter lim="800000"/>
            <a:headEnd type="none" w="sm" len="sm"/>
            <a:tailEnd type="none" w="sm" len="sm"/>
          </a:ln>
        </p:spPr>
        <p:txBody>
          <a:bodyPr lIns="92738" tIns="46369" rIns="92738" bIns="46369"/>
          <a:lstStyle/>
          <a:p>
            <a:r>
              <a:rPr lang="en-US" b="1">
                <a:latin typeface="Arial" charset="0"/>
              </a:rPr>
              <a:t>Key Concepts:  </a:t>
            </a:r>
            <a:r>
              <a:rPr lang="en-US">
                <a:latin typeface="Arial" charset="0"/>
              </a:rPr>
              <a:t>Some search engines work better for specific types of searches.  While Yahoo will take your keyword and sort information into categories, a search engine like Hotbot will bring up the ten “hottest” (or most popular) sites for your keyword.  While Hotbot might be useful for assessing the popularity of web sites in a cultural analysis paper, Yahoo might offer a more comprehensive listing of sites.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Purdue University Writing Lab</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Purdue University Writing Lab</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Purdue University Writing Lab</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3810000" cy="4267200"/>
          </a:xfrm>
        </p:spPr>
        <p:txBody>
          <a:bodyPr/>
          <a:lstStyle/>
          <a:p>
            <a:endParaRPr lang="en-US"/>
          </a:p>
        </p:txBody>
      </p:sp>
      <p:sp>
        <p:nvSpPr>
          <p:cNvPr id="5" name="Footer Placeholder 4"/>
          <p:cNvSpPr>
            <a:spLocks noGrp="1"/>
          </p:cNvSpPr>
          <p:nvPr>
            <p:ph type="ftr" sz="quarter" idx="10"/>
          </p:nvPr>
        </p:nvSpPr>
        <p:spPr>
          <a:xfrm>
            <a:off x="4572000" y="6400800"/>
            <a:ext cx="4572000" cy="457200"/>
          </a:xfrm>
        </p:spPr>
        <p:txBody>
          <a:bodyPr/>
          <a:lstStyle>
            <a:lvl1pPr>
              <a:defRPr/>
            </a:lvl1pPr>
          </a:lstStyle>
          <a:p>
            <a:r>
              <a:rPr lang="en-US"/>
              <a:t>Purdue University Writing Lab</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828800"/>
            <a:ext cx="3810000" cy="4267200"/>
          </a:xfrm>
        </p:spPr>
        <p:txBody>
          <a:bodyPr/>
          <a:lstStyle/>
          <a:p>
            <a:endParaRPr lang="en-US"/>
          </a:p>
        </p:txBody>
      </p:sp>
      <p:sp>
        <p:nvSpPr>
          <p:cNvPr id="4" name="Text Placeholder 3"/>
          <p:cNvSpPr>
            <a:spLocks noGrp="1"/>
          </p:cNvSpPr>
          <p:nvPr>
            <p:ph type="body" sz="half" idx="2"/>
          </p:nvPr>
        </p:nvSpPr>
        <p:spPr>
          <a:xfrm>
            <a:off x="46482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0" y="6400800"/>
            <a:ext cx="4572000" cy="457200"/>
          </a:xfrm>
        </p:spPr>
        <p:txBody>
          <a:bodyPr/>
          <a:lstStyle>
            <a:lvl1pPr>
              <a:defRPr/>
            </a:lvl1pPr>
          </a:lstStyle>
          <a:p>
            <a:r>
              <a:rPr lang="en-US"/>
              <a:t>Purdue University Writing Lab</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772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4572000" y="6400800"/>
            <a:ext cx="4572000" cy="457200"/>
          </a:xfrm>
        </p:spPr>
        <p:txBody>
          <a:bodyPr/>
          <a:lstStyle>
            <a:lvl1pPr>
              <a:defRPr/>
            </a:lvl1pPr>
          </a:lstStyle>
          <a:p>
            <a:r>
              <a:rPr lang="en-US"/>
              <a:t>Purdue University Writing Lab</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Purdue University Writing Lab</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Purdue University Writing Lab</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Purdue University Writing Lab</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Purdue University Writing Lab</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Purdue University Writing Lab</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Purdue University Writing Lab</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Purdue University Writing Lab</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Purdue University Writing Lab</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386"/>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4995"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ftr" sz="quarter" idx="3"/>
          </p:nvPr>
        </p:nvSpPr>
        <p:spPr bwMode="auto">
          <a:xfrm>
            <a:off x="4572000" y="6400800"/>
            <a:ext cx="457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a:solidFill>
                  <a:srgbClr val="8BFFFF"/>
                </a:solidFill>
                <a:latin typeface="+mn-lt"/>
              </a:defRPr>
            </a:lvl1pPr>
          </a:lstStyle>
          <a:p>
            <a:r>
              <a:rPr lang="en-US"/>
              <a:t>Purdue University Writing Lab</a:t>
            </a:r>
          </a:p>
        </p:txBody>
      </p:sp>
      <p:sp>
        <p:nvSpPr>
          <p:cNvPr id="84997" name="Line 5"/>
          <p:cNvSpPr>
            <a:spLocks noChangeShapeType="1"/>
          </p:cNvSpPr>
          <p:nvPr/>
        </p:nvSpPr>
        <p:spPr bwMode="auto">
          <a:xfrm>
            <a:off x="990600" y="1676400"/>
            <a:ext cx="7696200" cy="0"/>
          </a:xfrm>
          <a:prstGeom prst="line">
            <a:avLst/>
          </a:prstGeom>
          <a:noFill/>
          <a:ln w="38100">
            <a:solidFill>
              <a:srgbClr val="66FFFF"/>
            </a:solidFill>
            <a:round/>
            <a:headEnd/>
            <a:tailEnd/>
          </a:ln>
          <a:effectLst/>
        </p:spPr>
        <p:txBody>
          <a:bodyPr/>
          <a:lstStyle/>
          <a:p>
            <a:endParaRPr lang="en-US"/>
          </a:p>
        </p:txBody>
      </p:sp>
      <p:sp>
        <p:nvSpPr>
          <p:cNvPr id="84998" name="Line 6"/>
          <p:cNvSpPr>
            <a:spLocks noChangeShapeType="1"/>
          </p:cNvSpPr>
          <p:nvPr/>
        </p:nvSpPr>
        <p:spPr bwMode="auto">
          <a:xfrm>
            <a:off x="4572000" y="6400800"/>
            <a:ext cx="4572000" cy="0"/>
          </a:xfrm>
          <a:prstGeom prst="line">
            <a:avLst/>
          </a:prstGeom>
          <a:noFill/>
          <a:ln w="57150">
            <a:solidFill>
              <a:srgbClr val="007FBE"/>
            </a:solidFill>
            <a:round/>
            <a:headEnd/>
            <a:tailEnd/>
          </a:ln>
          <a:effectLst/>
        </p:spPr>
        <p:txBody>
          <a:bodyPr/>
          <a:lstStyle/>
          <a:p>
            <a:endParaRPr lang="en-US"/>
          </a:p>
        </p:txBody>
      </p:sp>
      <p:sp>
        <p:nvSpPr>
          <p:cNvPr id="84999" name="Rectangle 7"/>
          <p:cNvSpPr>
            <a:spLocks noChangeArrowheads="1"/>
          </p:cNvSpPr>
          <p:nvPr/>
        </p:nvSpPr>
        <p:spPr bwMode="auto">
          <a:xfrm>
            <a:off x="228600" y="1295400"/>
            <a:ext cx="685800" cy="685800"/>
          </a:xfrm>
          <a:prstGeom prst="rect">
            <a:avLst/>
          </a:prstGeom>
          <a:solidFill>
            <a:schemeClr val="accent1"/>
          </a:solidFill>
          <a:ln w="50800" cmpd="dbl">
            <a:solidFill>
              <a:srgbClr val="ABFFFF"/>
            </a:solidFill>
            <a:miter lim="800000"/>
            <a:headEnd/>
            <a:tailEnd/>
          </a:ln>
          <a:effectLst/>
        </p:spPr>
        <p:txBody>
          <a:bodyPr wrap="none" anchor="ctr"/>
          <a:lstStyle/>
          <a:p>
            <a:endParaRPr lang="en-US"/>
          </a:p>
        </p:txBody>
      </p:sp>
      <p:sp>
        <p:nvSpPr>
          <p:cNvPr id="85000" name="Rectangle 8"/>
          <p:cNvSpPr>
            <a:spLocks noChangeArrowheads="1"/>
          </p:cNvSpPr>
          <p:nvPr/>
        </p:nvSpPr>
        <p:spPr bwMode="auto">
          <a:xfrm>
            <a:off x="457200" y="1524000"/>
            <a:ext cx="228600" cy="228600"/>
          </a:xfrm>
          <a:prstGeom prst="rect">
            <a:avLst/>
          </a:prstGeom>
          <a:solidFill>
            <a:schemeClr val="accent1"/>
          </a:solidFill>
          <a:ln w="38100" cmpd="dbl">
            <a:solidFill>
              <a:schemeClr val="tx2"/>
            </a:solidFill>
            <a:miter lim="800000"/>
            <a:headEnd/>
            <a:tailEnd/>
          </a:ln>
          <a:effectLst/>
        </p:spPr>
        <p:txBody>
          <a:bodyPr wrap="none" anchor="ctr"/>
          <a:lstStyle/>
          <a:p>
            <a:endParaRPr lang="en-US"/>
          </a:p>
        </p:txBody>
      </p:sp>
      <p:sp>
        <p:nvSpPr>
          <p:cNvPr id="85001" name="Rectangle 9"/>
          <p:cNvSpPr>
            <a:spLocks noChangeArrowheads="1"/>
          </p:cNvSpPr>
          <p:nvPr/>
        </p:nvSpPr>
        <p:spPr bwMode="auto">
          <a:xfrm>
            <a:off x="381000" y="1447800"/>
            <a:ext cx="152400" cy="152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5002" name="Rectangle 10"/>
          <p:cNvSpPr>
            <a:spLocks noChangeArrowheads="1"/>
          </p:cNvSpPr>
          <p:nvPr/>
        </p:nvSpPr>
        <p:spPr bwMode="auto">
          <a:xfrm>
            <a:off x="609600" y="1447800"/>
            <a:ext cx="152400" cy="152400"/>
          </a:xfrm>
          <a:prstGeom prst="rect">
            <a:avLst/>
          </a:prstGeom>
          <a:solidFill>
            <a:srgbClr val="0050A0"/>
          </a:solidFill>
          <a:ln w="9525">
            <a:solidFill>
              <a:schemeClr val="tx1"/>
            </a:solidFill>
            <a:miter lim="800000"/>
            <a:headEnd/>
            <a:tailEnd/>
          </a:ln>
          <a:effectLst/>
        </p:spPr>
        <p:txBody>
          <a:bodyPr wrap="none" anchor="ctr"/>
          <a:lstStyle/>
          <a:p>
            <a:endParaRPr lang="en-US"/>
          </a:p>
        </p:txBody>
      </p:sp>
      <p:sp>
        <p:nvSpPr>
          <p:cNvPr id="85003" name="Rectangle 11"/>
          <p:cNvSpPr>
            <a:spLocks noChangeArrowheads="1"/>
          </p:cNvSpPr>
          <p:nvPr/>
        </p:nvSpPr>
        <p:spPr bwMode="auto">
          <a:xfrm>
            <a:off x="609600" y="1676400"/>
            <a:ext cx="152400" cy="1524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85004" name="Rectangle 12"/>
          <p:cNvSpPr>
            <a:spLocks noChangeArrowheads="1"/>
          </p:cNvSpPr>
          <p:nvPr/>
        </p:nvSpPr>
        <p:spPr bwMode="auto">
          <a:xfrm>
            <a:off x="381000" y="1676400"/>
            <a:ext cx="152400" cy="152400"/>
          </a:xfrm>
          <a:prstGeom prst="rect">
            <a:avLst/>
          </a:prstGeom>
          <a:solidFill>
            <a:srgbClr val="004386"/>
          </a:solidFill>
          <a:ln w="9525">
            <a:solidFill>
              <a:schemeClr val="tx1"/>
            </a:solidFill>
            <a:miter lim="800000"/>
            <a:headEnd/>
            <a:tailEnd/>
          </a:ln>
          <a:effectLst/>
        </p:spPr>
        <p:txBody>
          <a:bodyPr wrap="none" anchor="ctr"/>
          <a:lstStyle/>
          <a:p>
            <a:endParaRPr lang="en-US"/>
          </a:p>
        </p:txBody>
      </p:sp>
      <p:sp>
        <p:nvSpPr>
          <p:cNvPr id="85005" name="Rectangle 13"/>
          <p:cNvSpPr>
            <a:spLocks noChangeArrowheads="1"/>
          </p:cNvSpPr>
          <p:nvPr/>
        </p:nvSpPr>
        <p:spPr bwMode="auto">
          <a:xfrm>
            <a:off x="4572000" y="6400800"/>
            <a:ext cx="4572000" cy="457200"/>
          </a:xfrm>
          <a:prstGeom prst="rect">
            <a:avLst/>
          </a:prstGeom>
          <a:noFill/>
          <a:ln w="9525">
            <a:noFill/>
            <a:miter lim="800000"/>
            <a:headEnd/>
            <a:tailEnd/>
          </a:ln>
          <a:effectLst/>
        </p:spPr>
        <p:txBody>
          <a:bodyPr/>
          <a:lstStyle/>
          <a:p>
            <a:pPr algn="r"/>
            <a:r>
              <a:rPr lang="en-US" b="1">
                <a:solidFill>
                  <a:srgbClr val="8BFFFF"/>
                </a:solidFill>
                <a:latin typeface="Arial" charset="0"/>
              </a:rPr>
              <a:t>Purdue University Writing Lab</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txStyles>
    <p:titleStyle>
      <a:lvl1pPr algn="ctr" rtl="0" fontAlgn="base">
        <a:spcBef>
          <a:spcPct val="0"/>
        </a:spcBef>
        <a:spcAft>
          <a:spcPct val="0"/>
        </a:spcAft>
        <a:defRPr sz="4400">
          <a:solidFill>
            <a:srgbClr val="F5FFFF"/>
          </a:solidFill>
          <a:latin typeface="+mj-lt"/>
          <a:ea typeface="+mj-ea"/>
          <a:cs typeface="+mj-cs"/>
        </a:defRPr>
      </a:lvl1pPr>
      <a:lvl2pPr algn="ctr" rtl="0" fontAlgn="base">
        <a:spcBef>
          <a:spcPct val="0"/>
        </a:spcBef>
        <a:spcAft>
          <a:spcPct val="0"/>
        </a:spcAft>
        <a:defRPr sz="4400">
          <a:solidFill>
            <a:srgbClr val="F5FFFF"/>
          </a:solidFill>
          <a:latin typeface="Arial" charset="0"/>
        </a:defRPr>
      </a:lvl2pPr>
      <a:lvl3pPr algn="ctr" rtl="0" fontAlgn="base">
        <a:spcBef>
          <a:spcPct val="0"/>
        </a:spcBef>
        <a:spcAft>
          <a:spcPct val="0"/>
        </a:spcAft>
        <a:defRPr sz="4400">
          <a:solidFill>
            <a:srgbClr val="F5FFFF"/>
          </a:solidFill>
          <a:latin typeface="Arial" charset="0"/>
        </a:defRPr>
      </a:lvl3pPr>
      <a:lvl4pPr algn="ctr" rtl="0" fontAlgn="base">
        <a:spcBef>
          <a:spcPct val="0"/>
        </a:spcBef>
        <a:spcAft>
          <a:spcPct val="0"/>
        </a:spcAft>
        <a:defRPr sz="4400">
          <a:solidFill>
            <a:srgbClr val="F5FFFF"/>
          </a:solidFill>
          <a:latin typeface="Arial" charset="0"/>
        </a:defRPr>
      </a:lvl4pPr>
      <a:lvl5pPr algn="ctr" rtl="0" fontAlgn="base">
        <a:spcBef>
          <a:spcPct val="0"/>
        </a:spcBef>
        <a:spcAft>
          <a:spcPct val="0"/>
        </a:spcAft>
        <a:defRPr sz="4400">
          <a:solidFill>
            <a:srgbClr val="F5FFFF"/>
          </a:solidFill>
          <a:latin typeface="Arial" charset="0"/>
        </a:defRPr>
      </a:lvl5pPr>
      <a:lvl6pPr marL="457200" algn="ctr" rtl="0" fontAlgn="base">
        <a:spcBef>
          <a:spcPct val="0"/>
        </a:spcBef>
        <a:spcAft>
          <a:spcPct val="0"/>
        </a:spcAft>
        <a:defRPr sz="4400">
          <a:solidFill>
            <a:srgbClr val="F5FFFF"/>
          </a:solidFill>
          <a:latin typeface="Arial" charset="0"/>
        </a:defRPr>
      </a:lvl6pPr>
      <a:lvl7pPr marL="914400" algn="ctr" rtl="0" fontAlgn="base">
        <a:spcBef>
          <a:spcPct val="0"/>
        </a:spcBef>
        <a:spcAft>
          <a:spcPct val="0"/>
        </a:spcAft>
        <a:defRPr sz="4400">
          <a:solidFill>
            <a:srgbClr val="F5FFFF"/>
          </a:solidFill>
          <a:latin typeface="Arial" charset="0"/>
        </a:defRPr>
      </a:lvl7pPr>
      <a:lvl8pPr marL="1371600" algn="ctr" rtl="0" fontAlgn="base">
        <a:spcBef>
          <a:spcPct val="0"/>
        </a:spcBef>
        <a:spcAft>
          <a:spcPct val="0"/>
        </a:spcAft>
        <a:defRPr sz="4400">
          <a:solidFill>
            <a:srgbClr val="F5FFFF"/>
          </a:solidFill>
          <a:latin typeface="Arial" charset="0"/>
        </a:defRPr>
      </a:lvl8pPr>
      <a:lvl9pPr marL="1828800" algn="ctr" rtl="0" fontAlgn="base">
        <a:spcBef>
          <a:spcPct val="0"/>
        </a:spcBef>
        <a:spcAft>
          <a:spcPct val="0"/>
        </a:spcAft>
        <a:defRPr sz="4400">
          <a:solidFill>
            <a:srgbClr val="F5FFFF"/>
          </a:solidFill>
          <a:latin typeface="Arial" charset="0"/>
        </a:defRPr>
      </a:lvl9pPr>
    </p:titleStyle>
    <p:bodyStyle>
      <a:lvl1pPr marL="342900" indent="-342900" algn="l" rtl="0" fontAlgn="base">
        <a:spcBef>
          <a:spcPct val="20000"/>
        </a:spcBef>
        <a:spcAft>
          <a:spcPct val="0"/>
        </a:spcAft>
        <a:buSzPct val="75000"/>
        <a:buFont typeface="Wingdings 2" pitchFamily="18" charset="2"/>
        <a:buChar char="©"/>
        <a:defRPr sz="3200">
          <a:solidFill>
            <a:srgbClr val="ABFFFF"/>
          </a:solidFill>
          <a:latin typeface="+mn-lt"/>
          <a:ea typeface="+mn-ea"/>
          <a:cs typeface="+mn-cs"/>
        </a:defRPr>
      </a:lvl1pPr>
      <a:lvl2pPr marL="742950" indent="-285750" algn="l" rtl="0" fontAlgn="base">
        <a:spcBef>
          <a:spcPct val="20000"/>
        </a:spcBef>
        <a:spcAft>
          <a:spcPct val="0"/>
        </a:spcAft>
        <a:buSzPct val="75000"/>
        <a:buFont typeface="Wingdings" pitchFamily="2" charset="2"/>
        <a:buChar char="°"/>
        <a:defRPr sz="2800">
          <a:solidFill>
            <a:srgbClr val="ABFFFF"/>
          </a:solidFill>
          <a:latin typeface="+mn-lt"/>
        </a:defRPr>
      </a:lvl2pPr>
      <a:lvl3pPr marL="1143000" indent="-228600" algn="l" rtl="0" fontAlgn="base">
        <a:spcBef>
          <a:spcPct val="20000"/>
        </a:spcBef>
        <a:spcAft>
          <a:spcPct val="0"/>
        </a:spcAft>
        <a:buSzPct val="75000"/>
        <a:buFont typeface="Wingdings 2" pitchFamily="18" charset="2"/>
        <a:buChar char="¨"/>
        <a:defRPr sz="2400">
          <a:solidFill>
            <a:srgbClr val="ABFFFF"/>
          </a:solidFill>
          <a:latin typeface="+mn-lt"/>
        </a:defRPr>
      </a:lvl3pPr>
      <a:lvl4pPr marL="1600200" indent="-228600" algn="l" rtl="0" fontAlgn="base">
        <a:spcBef>
          <a:spcPct val="20000"/>
        </a:spcBef>
        <a:spcAft>
          <a:spcPct val="0"/>
        </a:spcAft>
        <a:buChar char="–"/>
        <a:defRPr sz="2000">
          <a:solidFill>
            <a:srgbClr val="ABFFFF"/>
          </a:solidFill>
          <a:latin typeface="+mn-lt"/>
        </a:defRPr>
      </a:lvl4pPr>
      <a:lvl5pPr marL="2057400" indent="-228600" algn="l" rtl="0" fontAlgn="base">
        <a:spcBef>
          <a:spcPct val="20000"/>
        </a:spcBef>
        <a:spcAft>
          <a:spcPct val="0"/>
        </a:spcAft>
        <a:buChar char="»"/>
        <a:defRPr sz="2000">
          <a:solidFill>
            <a:srgbClr val="ABFFFF"/>
          </a:solidFill>
          <a:latin typeface="+mn-lt"/>
        </a:defRPr>
      </a:lvl5pPr>
      <a:lvl6pPr marL="2514600" indent="-228600" algn="l" rtl="0" fontAlgn="base">
        <a:spcBef>
          <a:spcPct val="20000"/>
        </a:spcBef>
        <a:spcAft>
          <a:spcPct val="0"/>
        </a:spcAft>
        <a:buChar char="»"/>
        <a:defRPr sz="2000">
          <a:solidFill>
            <a:srgbClr val="ABFFFF"/>
          </a:solidFill>
          <a:latin typeface="+mn-lt"/>
        </a:defRPr>
      </a:lvl6pPr>
      <a:lvl7pPr marL="2971800" indent="-228600" algn="l" rtl="0" fontAlgn="base">
        <a:spcBef>
          <a:spcPct val="20000"/>
        </a:spcBef>
        <a:spcAft>
          <a:spcPct val="0"/>
        </a:spcAft>
        <a:buChar char="»"/>
        <a:defRPr sz="2000">
          <a:solidFill>
            <a:srgbClr val="ABFFFF"/>
          </a:solidFill>
          <a:latin typeface="+mn-lt"/>
        </a:defRPr>
      </a:lvl7pPr>
      <a:lvl8pPr marL="3429000" indent="-228600" algn="l" rtl="0" fontAlgn="base">
        <a:spcBef>
          <a:spcPct val="20000"/>
        </a:spcBef>
        <a:spcAft>
          <a:spcPct val="0"/>
        </a:spcAft>
        <a:buChar char="»"/>
        <a:defRPr sz="2000">
          <a:solidFill>
            <a:srgbClr val="ABFFFF"/>
          </a:solidFill>
          <a:latin typeface="+mn-lt"/>
        </a:defRPr>
      </a:lvl8pPr>
      <a:lvl9pPr marL="3886200" indent="-228600" algn="l" rtl="0" fontAlgn="base">
        <a:spcBef>
          <a:spcPct val="20000"/>
        </a:spcBef>
        <a:spcAft>
          <a:spcPct val="0"/>
        </a:spcAft>
        <a:buChar char="»"/>
        <a:defRPr sz="2000">
          <a:solidFill>
            <a:srgbClr val="AB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18" Type="http://schemas.openxmlformats.org/officeDocument/2006/relationships/oleObject" Target="../embeddings/oleObject31.bin"/><Relationship Id="rId3" Type="http://schemas.openxmlformats.org/officeDocument/2006/relationships/notesSlide" Target="../notesSlides/notesSlide19.xml"/><Relationship Id="rId21" Type="http://schemas.openxmlformats.org/officeDocument/2006/relationships/oleObject" Target="../embeddings/oleObject34.bin"/><Relationship Id="rId7" Type="http://schemas.openxmlformats.org/officeDocument/2006/relationships/oleObject" Target="../embeddings/oleObject20.bin"/><Relationship Id="rId12" Type="http://schemas.openxmlformats.org/officeDocument/2006/relationships/oleObject" Target="../embeddings/oleObject25.bin"/><Relationship Id="rId17" Type="http://schemas.openxmlformats.org/officeDocument/2006/relationships/oleObject" Target="../embeddings/oleObject30.bin"/><Relationship Id="rId2" Type="http://schemas.openxmlformats.org/officeDocument/2006/relationships/slideLayout" Target="../slideLayouts/slideLayout6.xml"/><Relationship Id="rId16" Type="http://schemas.openxmlformats.org/officeDocument/2006/relationships/oleObject" Target="../embeddings/oleObject29.bin"/><Relationship Id="rId20" Type="http://schemas.openxmlformats.org/officeDocument/2006/relationships/oleObject" Target="../embeddings/oleObject33.bin"/><Relationship Id="rId1" Type="http://schemas.openxmlformats.org/officeDocument/2006/relationships/vmlDrawing" Target="../drawings/vmlDrawing15.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5" Type="http://schemas.openxmlformats.org/officeDocument/2006/relationships/oleObject" Target="../embeddings/oleObject28.bin"/><Relationship Id="rId10" Type="http://schemas.openxmlformats.org/officeDocument/2006/relationships/oleObject" Target="../embeddings/oleObject23.bin"/><Relationship Id="rId19" Type="http://schemas.openxmlformats.org/officeDocument/2006/relationships/oleObject" Target="../embeddings/oleObject32.bin"/><Relationship Id="rId4" Type="http://schemas.openxmlformats.org/officeDocument/2006/relationships/oleObject" Target="../embeddings/oleObject17.bin"/><Relationship Id="rId9" Type="http://schemas.openxmlformats.org/officeDocument/2006/relationships/oleObject" Target="../embeddings/oleObject22.bin"/><Relationship Id="rId14" Type="http://schemas.openxmlformats.org/officeDocument/2006/relationships/oleObject" Target="../embeddings/oleObject27.bin"/><Relationship Id="rId22"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17.vml"/><Relationship Id="rId5" Type="http://schemas.openxmlformats.org/officeDocument/2006/relationships/oleObject" Target="../embeddings/oleObject37.bin"/><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oleObject" Target="../embeddings/oleObject38.bin"/></Relationships>
</file>

<file path=ppt/slides/_rels/slide24.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Purdue University Writing Lab</a:t>
            </a:r>
          </a:p>
        </p:txBody>
      </p:sp>
      <p:sp>
        <p:nvSpPr>
          <p:cNvPr id="4098" name="Rectangle 2"/>
          <p:cNvSpPr>
            <a:spLocks noGrp="1" noChangeArrowheads="1"/>
          </p:cNvSpPr>
          <p:nvPr>
            <p:ph type="ctrTitle"/>
          </p:nvPr>
        </p:nvSpPr>
        <p:spPr>
          <a:xfrm>
            <a:off x="533400" y="2057400"/>
            <a:ext cx="4191000" cy="2057400"/>
          </a:xfrm>
          <a:noFill/>
          <a:ln/>
          <a:effectLst>
            <a:outerShdw dist="13470" dir="2700000" algn="ctr" rotWithShape="0">
              <a:schemeClr val="bg2"/>
            </a:outerShdw>
          </a:effectLst>
        </p:spPr>
        <p:txBody>
          <a:bodyPr lIns="92075" tIns="46038" rIns="92075" bIns="46038"/>
          <a:lstStyle/>
          <a:p>
            <a:r>
              <a:rPr lang="en-US">
                <a:solidFill>
                  <a:srgbClr val="FFFFFF"/>
                </a:solidFill>
              </a:rPr>
              <a:t>Research and the Internet</a:t>
            </a:r>
          </a:p>
        </p:txBody>
      </p:sp>
      <p:sp>
        <p:nvSpPr>
          <p:cNvPr id="4099" name="Rectangle 3"/>
          <p:cNvSpPr>
            <a:spLocks noGrp="1" noChangeArrowheads="1"/>
          </p:cNvSpPr>
          <p:nvPr>
            <p:ph type="subTitle" idx="1"/>
          </p:nvPr>
        </p:nvSpPr>
        <p:spPr>
          <a:xfrm>
            <a:off x="457200" y="4343400"/>
            <a:ext cx="8229600" cy="1295400"/>
          </a:xfrm>
          <a:noFill/>
          <a:ln/>
        </p:spPr>
        <p:txBody>
          <a:bodyPr lIns="92075" tIns="46038" rIns="92075" bIns="46038"/>
          <a:lstStyle/>
          <a:p>
            <a:r>
              <a:rPr lang="en-US" sz="4000"/>
              <a:t>A workshop brought to you by the Purdue University Writing Lab</a:t>
            </a:r>
          </a:p>
        </p:txBody>
      </p:sp>
      <p:graphicFrame>
        <p:nvGraphicFramePr>
          <p:cNvPr id="4100" name="Object 4"/>
          <p:cNvGraphicFramePr>
            <a:graphicFrameLocks noChangeAspect="1"/>
          </p:cNvGraphicFramePr>
          <p:nvPr/>
        </p:nvGraphicFramePr>
        <p:xfrm>
          <a:off x="4648200" y="1066800"/>
          <a:ext cx="4267200" cy="2870200"/>
        </p:xfrm>
        <a:graphic>
          <a:graphicData uri="http://schemas.openxmlformats.org/presentationml/2006/ole">
            <p:oleObj spid="_x0000_s4100" name="Clip" r:id="rId4" imgW="4857143" imgH="3266667" progId="MS_ClipArt_Gallery.2">
              <p:embed/>
            </p:oleObj>
          </a:graphicData>
        </a:graphic>
      </p:graphicFrame>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342900"/>
            <a:ext cx="9144000" cy="1143000"/>
          </a:xfrm>
          <a:noFill/>
        </p:spPr>
        <p:txBody>
          <a:bodyPr/>
          <a:lstStyle/>
          <a:p>
            <a:r>
              <a:rPr lang="en-US"/>
              <a:t>Limit your keyword search</a:t>
            </a:r>
          </a:p>
        </p:txBody>
      </p:sp>
      <p:sp>
        <p:nvSpPr>
          <p:cNvPr id="45059" name="Rectangle 3"/>
          <p:cNvSpPr>
            <a:spLocks noGrp="1" noChangeArrowheads="1"/>
          </p:cNvSpPr>
          <p:nvPr>
            <p:ph type="body" sz="half" idx="4294967295"/>
          </p:nvPr>
        </p:nvSpPr>
        <p:spPr>
          <a:xfrm>
            <a:off x="0" y="1981200"/>
            <a:ext cx="3962400" cy="4876800"/>
          </a:xfrm>
        </p:spPr>
        <p:txBody>
          <a:bodyPr/>
          <a:lstStyle/>
          <a:p>
            <a:r>
              <a:rPr lang="en-US" sz="2800"/>
              <a:t>It is a good idea to read the directions for each search engine to get the most out of your search.</a:t>
            </a:r>
          </a:p>
          <a:p>
            <a:r>
              <a:rPr lang="en-US" sz="2800"/>
              <a:t>Use words like AND and OR to limit your search and get more specified information.</a:t>
            </a:r>
            <a:endParaRPr lang="en-US" sz="2400"/>
          </a:p>
        </p:txBody>
      </p:sp>
      <p:sp>
        <p:nvSpPr>
          <p:cNvPr id="45061" name="WordArt 5"/>
          <p:cNvSpPr>
            <a:spLocks noChangeArrowheads="1" noChangeShapeType="1" noTextEdit="1"/>
          </p:cNvSpPr>
          <p:nvPr/>
        </p:nvSpPr>
        <p:spPr bwMode="auto">
          <a:xfrm rot="-1427239">
            <a:off x="4991100" y="2593975"/>
            <a:ext cx="2057400" cy="12954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type="none" w="sm" len="sm"/>
                  <a:tailEnd type="none" w="sm" len="sm"/>
                </a:ln>
                <a:gradFill rotWithShape="0">
                  <a:gsLst>
                    <a:gs pos="0">
                      <a:srgbClr val="FFFFCC"/>
                    </a:gs>
                    <a:gs pos="100000">
                      <a:srgbClr val="FF9999"/>
                    </a:gs>
                  </a:gsLst>
                  <a:lin ang="6827239" scaled="1"/>
                </a:gradFill>
                <a:latin typeface="Times New Roman"/>
                <a:cs typeface="Times New Roman"/>
              </a:rPr>
              <a:t>Tobacco</a:t>
            </a:r>
          </a:p>
        </p:txBody>
      </p:sp>
      <p:sp>
        <p:nvSpPr>
          <p:cNvPr id="45062" name="WordArt 6" descr="Narrow vertical"/>
          <p:cNvSpPr>
            <a:spLocks noChangeArrowheads="1" noChangeShapeType="1" noTextEdit="1"/>
          </p:cNvSpPr>
          <p:nvPr/>
        </p:nvSpPr>
        <p:spPr bwMode="auto">
          <a:xfrm rot="-257650">
            <a:off x="7086600" y="3276600"/>
            <a:ext cx="1866900" cy="1600200"/>
          </a:xfrm>
          <a:prstGeom prst="rect">
            <a:avLst/>
          </a:prstGeom>
        </p:spPr>
        <p:txBody>
          <a:bodyPr wrap="none" fromWordArt="1">
            <a:prstTxWarp prst="textCurveUp">
              <a:avLst>
                <a:gd name="adj" fmla="val 40356"/>
              </a:avLst>
            </a:prstTxWarp>
          </a:bodyPr>
          <a:lstStyle/>
          <a:p>
            <a:pPr algn="ctr"/>
            <a:r>
              <a:rPr lang="en-US" sz="2000" kern="10">
                <a:ln w="12700">
                  <a:solidFill>
                    <a:srgbClr val="000000"/>
                  </a:solidFill>
                  <a:round/>
                  <a:headEnd type="none" w="sm" len="sm"/>
                  <a:tailEnd type="none" w="sm" len="sm"/>
                </a:ln>
                <a:pattFill prst="dashHorz">
                  <a:fgClr>
                    <a:srgbClr val="808080"/>
                  </a:fgClr>
                  <a:bgClr>
                    <a:srgbClr val="FFFF00"/>
                  </a:bgClr>
                </a:pattFill>
                <a:effectLst>
                  <a:outerShdw dist="45791" dir="2021404" algn="ctr" rotWithShape="0">
                    <a:srgbClr val="808080"/>
                  </a:outerShdw>
                </a:effectLst>
                <a:latin typeface="Arial Black"/>
              </a:rPr>
              <a:t>Legislation</a:t>
            </a:r>
          </a:p>
        </p:txBody>
      </p:sp>
      <p:sp>
        <p:nvSpPr>
          <p:cNvPr id="45063" name="WordArt 7"/>
          <p:cNvSpPr>
            <a:spLocks noChangeArrowheads="1" noChangeShapeType="1" noTextEdit="1"/>
          </p:cNvSpPr>
          <p:nvPr/>
        </p:nvSpPr>
        <p:spPr bwMode="auto">
          <a:xfrm rot="1402737">
            <a:off x="6858000" y="2133600"/>
            <a:ext cx="1912938" cy="1201738"/>
          </a:xfrm>
          <a:prstGeom prst="rect">
            <a:avLst/>
          </a:prstGeom>
        </p:spPr>
        <p:txBody>
          <a:bodyPr wrap="none" fromWordArt="1">
            <a:prstTxWarp prst="textPlain">
              <a:avLst>
                <a:gd name="adj" fmla="val 50000"/>
              </a:avLst>
            </a:prstTxWarp>
          </a:bodyPr>
          <a:lstStyle/>
          <a:p>
            <a:pPr algn="ctr"/>
            <a:r>
              <a:rPr lang="en-US" sz="2800" kern="10">
                <a:ln w="19050">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Lawsuit</a:t>
            </a:r>
          </a:p>
        </p:txBody>
      </p:sp>
      <p:sp>
        <p:nvSpPr>
          <p:cNvPr id="45064" name="WordArt 8"/>
          <p:cNvSpPr>
            <a:spLocks noChangeArrowheads="1" noChangeShapeType="1" noTextEdit="1"/>
          </p:cNvSpPr>
          <p:nvPr/>
        </p:nvSpPr>
        <p:spPr bwMode="auto">
          <a:xfrm rot="1431391">
            <a:off x="3810000" y="4038600"/>
            <a:ext cx="1828800" cy="10668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2800" kern="10">
                <a:ln w="9525">
                  <a:round/>
                  <a:headEnd type="none" w="sm" len="sm"/>
                  <a:tailEnd type="none" w="sm" len="sm"/>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3968609" scaled="1"/>
                </a:gradFill>
                <a:latin typeface="Arial Black"/>
              </a:rPr>
              <a:t>Smoking</a:t>
            </a:r>
          </a:p>
        </p:txBody>
      </p:sp>
      <p:sp>
        <p:nvSpPr>
          <p:cNvPr id="45065" name="WordArt 9"/>
          <p:cNvSpPr>
            <a:spLocks noChangeArrowheads="1" noChangeShapeType="1" noTextEdit="1"/>
          </p:cNvSpPr>
          <p:nvPr/>
        </p:nvSpPr>
        <p:spPr bwMode="auto">
          <a:xfrm rot="-712887">
            <a:off x="5715000" y="4343400"/>
            <a:ext cx="1190625" cy="6858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type="none" w="sm" len="sm"/>
                  <a:tailEnd type="none" w="sm" len="sm"/>
                </a:ln>
                <a:solidFill>
                  <a:srgbClr val="B2B2B2">
                    <a:alpha val="50000"/>
                  </a:srgbClr>
                </a:solidFill>
                <a:effectLst>
                  <a:outerShdw dist="45791" dir="2021404" algn="ctr" rotWithShape="0">
                    <a:srgbClr val="9999FF"/>
                  </a:outerShdw>
                </a:effectLst>
                <a:latin typeface="Arial Black"/>
              </a:rPr>
              <a:t>And</a:t>
            </a:r>
          </a:p>
        </p:txBody>
      </p:sp>
      <p:sp>
        <p:nvSpPr>
          <p:cNvPr id="45066" name="WordArt 10"/>
          <p:cNvSpPr>
            <a:spLocks noChangeArrowheads="1" noChangeShapeType="1" noTextEdit="1"/>
          </p:cNvSpPr>
          <p:nvPr/>
        </p:nvSpPr>
        <p:spPr bwMode="auto">
          <a:xfrm>
            <a:off x="5791200" y="1524000"/>
            <a:ext cx="504825" cy="1520825"/>
          </a:xfrm>
          <a:prstGeom prst="rect">
            <a:avLst/>
          </a:prstGeom>
        </p:spPr>
        <p:txBody>
          <a:bodyPr wrap="none" fromWordArt="1">
            <a:prstTxWarp prst="textSlantUp">
              <a:avLst>
                <a:gd name="adj" fmla="val 32056"/>
              </a:avLst>
            </a:prstTxWarp>
          </a:bodyPr>
          <a:lstStyle/>
          <a:p>
            <a:pPr algn="ctr"/>
            <a:r>
              <a:rPr lang="en-US" sz="4400" kern="10">
                <a:ln w="9525">
                  <a:solidFill>
                    <a:srgbClr val="CC99FF"/>
                  </a:solidFill>
                  <a:round/>
                  <a:headEnd type="none" w="sm" len="sm"/>
                  <a:tailEnd type="none" w="sm" len="sm"/>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Or</a:t>
            </a:r>
          </a:p>
        </p:txBody>
      </p:sp>
      <p:sp>
        <p:nvSpPr>
          <p:cNvPr id="45067" name="WordArt 11"/>
          <p:cNvSpPr>
            <a:spLocks noChangeArrowheads="1" noChangeShapeType="1" noTextEdit="1"/>
          </p:cNvSpPr>
          <p:nvPr/>
        </p:nvSpPr>
        <p:spPr bwMode="auto">
          <a:xfrm>
            <a:off x="3657600" y="1828800"/>
            <a:ext cx="1657350" cy="1463675"/>
          </a:xfrm>
          <a:prstGeom prst="rect">
            <a:avLst/>
          </a:prstGeom>
        </p:spPr>
        <p:txBody>
          <a:bodyPr wrap="none" fromWordArt="1">
            <a:prstTxWarp prst="textDoubleWave1">
              <a:avLst>
                <a:gd name="adj1" fmla="val 6500"/>
                <a:gd name="adj2" fmla="val 0"/>
              </a:avLst>
            </a:prstTxWarp>
          </a:bodyPr>
          <a:lstStyle/>
          <a:p>
            <a:pPr algn="ctr"/>
            <a:r>
              <a:rPr lang="en-US" sz="4400" kern="10" spc="-440">
                <a:ln w="12700">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Cancer</a:t>
            </a:r>
          </a:p>
        </p:txBody>
      </p:sp>
      <p:sp>
        <p:nvSpPr>
          <p:cNvPr id="45068" name="WordArt 12"/>
          <p:cNvSpPr>
            <a:spLocks noChangeArrowheads="1" noChangeShapeType="1" noTextEdit="1"/>
          </p:cNvSpPr>
          <p:nvPr/>
        </p:nvSpPr>
        <p:spPr bwMode="auto">
          <a:xfrm rot="1835723">
            <a:off x="6553200" y="5257800"/>
            <a:ext cx="215265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type="none" w="sm" len="sm"/>
                  <a:tailEnd type="none" w="sm" len="sm"/>
                </a:ln>
                <a:gradFill rotWithShape="0">
                  <a:gsLst>
                    <a:gs pos="0">
                      <a:srgbClr val="FFE701"/>
                    </a:gs>
                    <a:gs pos="100000">
                      <a:srgbClr val="FE3E02"/>
                    </a:gs>
                  </a:gsLst>
                  <a:lin ang="3564277" scaled="1"/>
                </a:gradFill>
                <a:latin typeface="Impact"/>
              </a:rPr>
              <a:t>Advertising</a:t>
            </a:r>
          </a:p>
        </p:txBody>
      </p:sp>
      <p:sp>
        <p:nvSpPr>
          <p:cNvPr id="45069" name="WordArt 13"/>
          <p:cNvSpPr>
            <a:spLocks noChangeArrowheads="1" noChangeShapeType="1" noTextEdit="1"/>
          </p:cNvSpPr>
          <p:nvPr/>
        </p:nvSpPr>
        <p:spPr bwMode="auto">
          <a:xfrm>
            <a:off x="4191000" y="5410200"/>
            <a:ext cx="2486025" cy="6858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Teenagers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additive="base">
                                        <p:cTn id="12"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 calcmode="lin" valueType="num">
                                      <p:cBhvr additive="base">
                                        <p:cTn id="17"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 presetClass="entr" presetSubtype="0" fill="hold" grpId="0" nodeType="afterEffect">
                                  <p:stCondLst>
                                    <p:cond delay="4000"/>
                                  </p:stCondLst>
                                  <p:childTnLst>
                                    <p:set>
                                      <p:cBhvr>
                                        <p:cTn id="21" dur="1" fill="hold">
                                          <p:stCondLst>
                                            <p:cond delay="499"/>
                                          </p:stCondLst>
                                        </p:cTn>
                                        <p:tgtEl>
                                          <p:spTgt spid="45061"/>
                                        </p:tgtEl>
                                        <p:attrNameLst>
                                          <p:attrName>style.visibility</p:attrName>
                                        </p:attrNameLst>
                                      </p:cBhvr>
                                      <p:to>
                                        <p:strVal val="visible"/>
                                      </p:to>
                                    </p:set>
                                  </p:childTnLst>
                                </p:cTn>
                              </p:par>
                            </p:childTnLst>
                          </p:cTn>
                        </p:par>
                        <p:par>
                          <p:cTn id="22" fill="hold">
                            <p:stCondLst>
                              <p:cond delay="6000"/>
                            </p:stCondLst>
                            <p:childTnLst>
                              <p:par>
                                <p:cTn id="23" presetID="3" presetClass="entr" presetSubtype="0" fill="hold" grpId="0" nodeType="afterEffect">
                                  <p:stCondLst>
                                    <p:cond delay="1000"/>
                                  </p:stCondLst>
                                  <p:childTnLst>
                                    <p:set>
                                      <p:cBhvr>
                                        <p:cTn id="24" dur="1" fill="hold">
                                          <p:stCondLst>
                                            <p:cond delay="499"/>
                                          </p:stCondLst>
                                        </p:cTn>
                                        <p:tgtEl>
                                          <p:spTgt spid="45065"/>
                                        </p:tgtEl>
                                        <p:attrNameLst>
                                          <p:attrName>style.visibility</p:attrName>
                                        </p:attrNameLst>
                                      </p:cBhvr>
                                      <p:to>
                                        <p:strVal val="visible"/>
                                      </p:to>
                                    </p:set>
                                  </p:childTnLst>
                                </p:cTn>
                              </p:par>
                            </p:childTnLst>
                          </p:cTn>
                        </p:par>
                        <p:par>
                          <p:cTn id="25" fill="hold">
                            <p:stCondLst>
                              <p:cond delay="7500"/>
                            </p:stCondLst>
                            <p:childTnLst>
                              <p:par>
                                <p:cTn id="26" presetID="3" presetClass="entr" presetSubtype="0" fill="hold" grpId="0" nodeType="afterEffect">
                                  <p:stCondLst>
                                    <p:cond delay="1000"/>
                                  </p:stCondLst>
                                  <p:childTnLst>
                                    <p:set>
                                      <p:cBhvr>
                                        <p:cTn id="27" dur="1" fill="hold">
                                          <p:stCondLst>
                                            <p:cond delay="499"/>
                                          </p:stCondLst>
                                        </p:cTn>
                                        <p:tgtEl>
                                          <p:spTgt spid="45064"/>
                                        </p:tgtEl>
                                        <p:attrNameLst>
                                          <p:attrName>style.visibility</p:attrName>
                                        </p:attrNameLst>
                                      </p:cBhvr>
                                      <p:to>
                                        <p:strVal val="visible"/>
                                      </p:to>
                                    </p:set>
                                  </p:childTnLst>
                                </p:cTn>
                              </p:par>
                            </p:childTnLst>
                          </p:cTn>
                        </p:par>
                        <p:par>
                          <p:cTn id="28" fill="hold">
                            <p:stCondLst>
                              <p:cond delay="9000"/>
                            </p:stCondLst>
                            <p:childTnLst>
                              <p:par>
                                <p:cTn id="29" presetID="3" presetClass="entr" presetSubtype="0" fill="hold" grpId="0" nodeType="afterEffect">
                                  <p:stCondLst>
                                    <p:cond delay="1000"/>
                                  </p:stCondLst>
                                  <p:childTnLst>
                                    <p:set>
                                      <p:cBhvr>
                                        <p:cTn id="30" dur="1" fill="hold">
                                          <p:stCondLst>
                                            <p:cond delay="499"/>
                                          </p:stCondLst>
                                        </p:cTn>
                                        <p:tgtEl>
                                          <p:spTgt spid="45062"/>
                                        </p:tgtEl>
                                        <p:attrNameLst>
                                          <p:attrName>style.visibility</p:attrName>
                                        </p:attrNameLst>
                                      </p:cBhvr>
                                      <p:to>
                                        <p:strVal val="visible"/>
                                      </p:to>
                                    </p:set>
                                  </p:childTnLst>
                                </p:cTn>
                              </p:par>
                            </p:childTnLst>
                          </p:cTn>
                        </p:par>
                        <p:par>
                          <p:cTn id="31" fill="hold">
                            <p:stCondLst>
                              <p:cond delay="10500"/>
                            </p:stCondLst>
                            <p:childTnLst>
                              <p:par>
                                <p:cTn id="32" presetID="3" presetClass="entr" presetSubtype="0" fill="hold" grpId="0" nodeType="afterEffect">
                                  <p:stCondLst>
                                    <p:cond delay="1000"/>
                                  </p:stCondLst>
                                  <p:childTnLst>
                                    <p:set>
                                      <p:cBhvr>
                                        <p:cTn id="33" dur="1" fill="hold">
                                          <p:stCondLst>
                                            <p:cond delay="499"/>
                                          </p:stCondLst>
                                        </p:cTn>
                                        <p:tgtEl>
                                          <p:spTgt spid="45063"/>
                                        </p:tgtEl>
                                        <p:attrNameLst>
                                          <p:attrName>style.visibility</p:attrName>
                                        </p:attrNameLst>
                                      </p:cBhvr>
                                      <p:to>
                                        <p:strVal val="visible"/>
                                      </p:to>
                                    </p:set>
                                  </p:childTnLst>
                                </p:cTn>
                              </p:par>
                            </p:childTnLst>
                          </p:cTn>
                        </p:par>
                        <p:par>
                          <p:cTn id="34" fill="hold">
                            <p:stCondLst>
                              <p:cond delay="12000"/>
                            </p:stCondLst>
                            <p:childTnLst>
                              <p:par>
                                <p:cTn id="35" presetID="3" presetClass="entr" presetSubtype="0" fill="hold" grpId="0" nodeType="afterEffect">
                                  <p:stCondLst>
                                    <p:cond delay="1000"/>
                                  </p:stCondLst>
                                  <p:childTnLst>
                                    <p:set>
                                      <p:cBhvr>
                                        <p:cTn id="36" dur="1" fill="hold">
                                          <p:stCondLst>
                                            <p:cond delay="499"/>
                                          </p:stCondLst>
                                        </p:cTn>
                                        <p:tgtEl>
                                          <p:spTgt spid="45066"/>
                                        </p:tgtEl>
                                        <p:attrNameLst>
                                          <p:attrName>style.visibility</p:attrName>
                                        </p:attrNameLst>
                                      </p:cBhvr>
                                      <p:to>
                                        <p:strVal val="visible"/>
                                      </p:to>
                                    </p:set>
                                  </p:childTnLst>
                                </p:cTn>
                              </p:par>
                            </p:childTnLst>
                          </p:cTn>
                        </p:par>
                        <p:par>
                          <p:cTn id="37" fill="hold">
                            <p:stCondLst>
                              <p:cond delay="13500"/>
                            </p:stCondLst>
                            <p:childTnLst>
                              <p:par>
                                <p:cTn id="38" presetID="3" presetClass="entr" presetSubtype="0" fill="hold" grpId="0" nodeType="afterEffect">
                                  <p:stCondLst>
                                    <p:cond delay="1000"/>
                                  </p:stCondLst>
                                  <p:childTnLst>
                                    <p:set>
                                      <p:cBhvr>
                                        <p:cTn id="39" dur="1" fill="hold">
                                          <p:stCondLst>
                                            <p:cond delay="499"/>
                                          </p:stCondLst>
                                        </p:cTn>
                                        <p:tgtEl>
                                          <p:spTgt spid="45067"/>
                                        </p:tgtEl>
                                        <p:attrNameLst>
                                          <p:attrName>style.visibility</p:attrName>
                                        </p:attrNameLst>
                                      </p:cBhvr>
                                      <p:to>
                                        <p:strVal val="visible"/>
                                      </p:to>
                                    </p:set>
                                  </p:childTnLst>
                                </p:cTn>
                              </p:par>
                            </p:childTnLst>
                          </p:cTn>
                        </p:par>
                        <p:par>
                          <p:cTn id="40" fill="hold">
                            <p:stCondLst>
                              <p:cond delay="15000"/>
                            </p:stCondLst>
                            <p:childTnLst>
                              <p:par>
                                <p:cTn id="41" presetID="3" presetClass="entr" presetSubtype="0" fill="hold" grpId="0" nodeType="afterEffect">
                                  <p:stCondLst>
                                    <p:cond delay="1000"/>
                                  </p:stCondLst>
                                  <p:childTnLst>
                                    <p:set>
                                      <p:cBhvr>
                                        <p:cTn id="42" dur="1" fill="hold">
                                          <p:stCondLst>
                                            <p:cond delay="499"/>
                                          </p:stCondLst>
                                        </p:cTn>
                                        <p:tgtEl>
                                          <p:spTgt spid="45068"/>
                                        </p:tgtEl>
                                        <p:attrNameLst>
                                          <p:attrName>style.visibility</p:attrName>
                                        </p:attrNameLst>
                                      </p:cBhvr>
                                      <p:to>
                                        <p:strVal val="visible"/>
                                      </p:to>
                                    </p:set>
                                  </p:childTnLst>
                                </p:cTn>
                              </p:par>
                            </p:childTnLst>
                          </p:cTn>
                        </p:par>
                        <p:par>
                          <p:cTn id="43" fill="hold">
                            <p:stCondLst>
                              <p:cond delay="16500"/>
                            </p:stCondLst>
                            <p:childTnLst>
                              <p:par>
                                <p:cTn id="44" presetID="3" presetClass="entr" presetSubtype="0" fill="hold" grpId="0" nodeType="afterEffect">
                                  <p:stCondLst>
                                    <p:cond delay="1000"/>
                                  </p:stCondLst>
                                  <p:childTnLst>
                                    <p:set>
                                      <p:cBhvr>
                                        <p:cTn id="45" dur="1" fill="hold">
                                          <p:stCondLst>
                                            <p:cond delay="499"/>
                                          </p:stCondLst>
                                        </p:cTn>
                                        <p:tgtEl>
                                          <p:spTgt spid="45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advAuto="0"/>
      <p:bldP spid="45061" grpId="0" animBg="1"/>
      <p:bldP spid="45062" grpId="0" animBg="1"/>
      <p:bldP spid="45063" grpId="0" animBg="1"/>
      <p:bldP spid="45064" grpId="0" animBg="1"/>
      <p:bldP spid="45065" grpId="0" animBg="1"/>
      <p:bldP spid="45066" grpId="0" animBg="1"/>
      <p:bldP spid="45067" grpId="0" animBg="1"/>
      <p:bldP spid="45068" grpId="0" animBg="1"/>
      <p:bldP spid="4506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Purdue University Writing Lab</a:t>
            </a:r>
          </a:p>
        </p:txBody>
      </p:sp>
      <p:sp>
        <p:nvSpPr>
          <p:cNvPr id="38914"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US"/>
              <a:t>Identify the web site</a:t>
            </a:r>
          </a:p>
        </p:txBody>
      </p:sp>
      <p:sp>
        <p:nvSpPr>
          <p:cNvPr id="38915" name="Rectangle 3"/>
          <p:cNvSpPr>
            <a:spLocks noGrp="1" noChangeArrowheads="1"/>
          </p:cNvSpPr>
          <p:nvPr>
            <p:ph type="body" sz="half" idx="2"/>
          </p:nvPr>
        </p:nvSpPr>
        <p:spPr>
          <a:xfrm>
            <a:off x="4114800" y="1752600"/>
            <a:ext cx="5029200" cy="4495800"/>
          </a:xfrm>
          <a:noFill/>
          <a:ln/>
        </p:spPr>
        <p:txBody>
          <a:bodyPr lIns="92075" tIns="46038" rIns="92075" bIns="46038"/>
          <a:lstStyle/>
          <a:p>
            <a:r>
              <a:rPr lang="en-US" sz="2800"/>
              <a:t>Assess the authorship, content, and purpose of the web site.</a:t>
            </a:r>
          </a:p>
          <a:p>
            <a:r>
              <a:rPr lang="en-US" sz="2800"/>
              <a:t>This is important because</a:t>
            </a:r>
          </a:p>
          <a:p>
            <a:pPr lvl="1"/>
            <a:r>
              <a:rPr lang="en-US" sz="2400"/>
              <a:t>many web sources are not checked for accuracy.</a:t>
            </a:r>
          </a:p>
          <a:p>
            <a:pPr lvl="1"/>
            <a:r>
              <a:rPr lang="en-US" sz="2400"/>
              <a:t>some personal sites are used to express individual opinions about issues, but not necessarily the facts.</a:t>
            </a:r>
          </a:p>
        </p:txBody>
      </p:sp>
      <p:graphicFrame>
        <p:nvGraphicFramePr>
          <p:cNvPr id="86016" name="Object 0"/>
          <p:cNvGraphicFramePr>
            <a:graphicFrameLocks noChangeAspect="1"/>
          </p:cNvGraphicFramePr>
          <p:nvPr>
            <p:ph type="clipArt" sz="half" idx="1"/>
          </p:nvPr>
        </p:nvGraphicFramePr>
        <p:xfrm>
          <a:off x="228600" y="2819400"/>
          <a:ext cx="3962400" cy="3352800"/>
        </p:xfrm>
        <a:graphic>
          <a:graphicData uri="http://schemas.openxmlformats.org/presentationml/2006/ole">
            <p:oleObj spid="_x0000_s86016" name="Clip" r:id="rId4" imgW="1818720" imgH="1301760" progId="MS_ClipArt_Gallery.5">
              <p:embed/>
            </p:oleObj>
          </a:graphicData>
        </a:graphic>
      </p:graphicFrame>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4" fill="hold" nodeType="afterEffect">
                                  <p:stCondLst>
                                    <p:cond delay="0"/>
                                  </p:stCondLst>
                                  <p:childTnLst>
                                    <p:set>
                                      <p:cBhvr>
                                        <p:cTn id="11" dur="1" fill="hold">
                                          <p:stCondLst>
                                            <p:cond delay="0"/>
                                          </p:stCondLst>
                                        </p:cTn>
                                        <p:tgtEl>
                                          <p:spTgt spid="86016"/>
                                        </p:tgtEl>
                                        <p:attrNameLst>
                                          <p:attrName>style.visibility</p:attrName>
                                        </p:attrNameLst>
                                      </p:cBhvr>
                                      <p:to>
                                        <p:strVal val="visible"/>
                                      </p:to>
                                    </p:set>
                                    <p:anim calcmode="lin" valueType="num">
                                      <p:cBhvr>
                                        <p:cTn id="12" dur="500" fill="hold"/>
                                        <p:tgtEl>
                                          <p:spTgt spid="86016"/>
                                        </p:tgtEl>
                                        <p:attrNameLst>
                                          <p:attrName>ppt_x</p:attrName>
                                        </p:attrNameLst>
                                      </p:cBhvr>
                                      <p:tavLst>
                                        <p:tav tm="0">
                                          <p:val>
                                            <p:strVal val="#ppt_x"/>
                                          </p:val>
                                        </p:tav>
                                        <p:tav tm="100000">
                                          <p:val>
                                            <p:strVal val="#ppt_x"/>
                                          </p:val>
                                        </p:tav>
                                      </p:tavLst>
                                    </p:anim>
                                    <p:anim calcmode="lin" valueType="num">
                                      <p:cBhvr>
                                        <p:cTn id="13" dur="500" fill="hold"/>
                                        <p:tgtEl>
                                          <p:spTgt spid="86016"/>
                                        </p:tgtEl>
                                        <p:attrNameLst>
                                          <p:attrName>ppt_y</p:attrName>
                                        </p:attrNameLst>
                                      </p:cBhvr>
                                      <p:tavLst>
                                        <p:tav tm="0">
                                          <p:val>
                                            <p:strVal val="#ppt_y+#ppt_h/2"/>
                                          </p:val>
                                        </p:tav>
                                        <p:tav tm="100000">
                                          <p:val>
                                            <p:strVal val="#ppt_y"/>
                                          </p:val>
                                        </p:tav>
                                      </p:tavLst>
                                    </p:anim>
                                    <p:anim calcmode="lin" valueType="num">
                                      <p:cBhvr>
                                        <p:cTn id="14" dur="500" fill="hold"/>
                                        <p:tgtEl>
                                          <p:spTgt spid="86016"/>
                                        </p:tgtEl>
                                        <p:attrNameLst>
                                          <p:attrName>ppt_w</p:attrName>
                                        </p:attrNameLst>
                                      </p:cBhvr>
                                      <p:tavLst>
                                        <p:tav tm="0">
                                          <p:val>
                                            <p:strVal val="#ppt_w"/>
                                          </p:val>
                                        </p:tav>
                                        <p:tav tm="100000">
                                          <p:val>
                                            <p:strVal val="#ppt_w"/>
                                          </p:val>
                                        </p:tav>
                                      </p:tavLst>
                                    </p:anim>
                                    <p:anim calcmode="lin" valueType="num">
                                      <p:cBhvr>
                                        <p:cTn id="15" dur="500" fill="hold"/>
                                        <p:tgtEl>
                                          <p:spTgt spid="86016"/>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17" presetClass="entr" presetSubtype="2" fill="hold" grpId="0" nodeType="afterEffect">
                                  <p:stCondLst>
                                    <p:cond delay="1000"/>
                                  </p:stCondLst>
                                  <p:childTnLst>
                                    <p:set>
                                      <p:cBhvr>
                                        <p:cTn id="18" dur="1" fill="hold">
                                          <p:stCondLst>
                                            <p:cond delay="0"/>
                                          </p:stCondLst>
                                        </p:cTn>
                                        <p:tgtEl>
                                          <p:spTgt spid="38915">
                                            <p:txEl>
                                              <p:pRg st="0" end="0"/>
                                            </p:txEl>
                                          </p:spTgt>
                                        </p:tgtEl>
                                        <p:attrNameLst>
                                          <p:attrName>style.visibility</p:attrName>
                                        </p:attrNameLst>
                                      </p:cBhvr>
                                      <p:to>
                                        <p:strVal val="visible"/>
                                      </p:to>
                                    </p:set>
                                    <p:anim calcmode="lin" valueType="num">
                                      <p:cBhvr>
                                        <p:cTn id="19" dur="500" fill="hold"/>
                                        <p:tgtEl>
                                          <p:spTgt spid="38915">
                                            <p:txEl>
                                              <p:pRg st="0" end="0"/>
                                            </p:txEl>
                                          </p:spTgt>
                                        </p:tgtEl>
                                        <p:attrNameLst>
                                          <p:attrName>ppt_x</p:attrName>
                                        </p:attrNameLst>
                                      </p:cBhvr>
                                      <p:tavLst>
                                        <p:tav tm="0">
                                          <p:val>
                                            <p:strVal val="#ppt_x+#ppt_w/2"/>
                                          </p:val>
                                        </p:tav>
                                        <p:tav tm="100000">
                                          <p:val>
                                            <p:strVal val="#ppt_x"/>
                                          </p:val>
                                        </p:tav>
                                      </p:tavLst>
                                    </p:anim>
                                    <p:anim calcmode="lin" valueType="num">
                                      <p:cBhvr>
                                        <p:cTn id="20" dur="500" fill="hold"/>
                                        <p:tgtEl>
                                          <p:spTgt spid="38915">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8915">
                                            <p:txEl>
                                              <p:pRg st="0" end="0"/>
                                            </p:txEl>
                                          </p:spTgt>
                                        </p:tgtEl>
                                        <p:attrNameLst>
                                          <p:attrName>ppt_h</p:attrName>
                                        </p:attrNameLst>
                                      </p:cBhvr>
                                      <p:tavLst>
                                        <p:tav tm="0">
                                          <p:val>
                                            <p:strVal val="#ppt_h"/>
                                          </p:val>
                                        </p:tav>
                                        <p:tav tm="100000">
                                          <p:val>
                                            <p:strVal val="#ppt_h"/>
                                          </p:val>
                                        </p:tav>
                                      </p:tavLst>
                                    </p:anim>
                                  </p:childTnLst>
                                </p:cTn>
                              </p:par>
                            </p:childTnLst>
                          </p:cTn>
                        </p:par>
                        <p:par>
                          <p:cTn id="23" fill="hold">
                            <p:stCondLst>
                              <p:cond delay="2500"/>
                            </p:stCondLst>
                            <p:childTnLst>
                              <p:par>
                                <p:cTn id="24" presetID="17" presetClass="entr" presetSubtype="2" fill="hold" grpId="0" nodeType="afterEffect">
                                  <p:stCondLst>
                                    <p:cond delay="1000"/>
                                  </p:stCondLst>
                                  <p:childTnLst>
                                    <p:set>
                                      <p:cBhvr>
                                        <p:cTn id="25" dur="1" fill="hold">
                                          <p:stCondLst>
                                            <p:cond delay="0"/>
                                          </p:stCondLst>
                                        </p:cTn>
                                        <p:tgtEl>
                                          <p:spTgt spid="38915">
                                            <p:txEl>
                                              <p:pRg st="1" end="1"/>
                                            </p:txEl>
                                          </p:spTgt>
                                        </p:tgtEl>
                                        <p:attrNameLst>
                                          <p:attrName>style.visibility</p:attrName>
                                        </p:attrNameLst>
                                      </p:cBhvr>
                                      <p:to>
                                        <p:strVal val="visible"/>
                                      </p:to>
                                    </p:set>
                                    <p:anim calcmode="lin" valueType="num">
                                      <p:cBhvr>
                                        <p:cTn id="26" dur="500" fill="hold"/>
                                        <p:tgtEl>
                                          <p:spTgt spid="38915">
                                            <p:txEl>
                                              <p:pRg st="1" end="1"/>
                                            </p:txEl>
                                          </p:spTgt>
                                        </p:tgtEl>
                                        <p:attrNameLst>
                                          <p:attrName>ppt_x</p:attrName>
                                        </p:attrNameLst>
                                      </p:cBhvr>
                                      <p:tavLst>
                                        <p:tav tm="0">
                                          <p:val>
                                            <p:strVal val="#ppt_x+#ppt_w/2"/>
                                          </p:val>
                                        </p:tav>
                                        <p:tav tm="100000">
                                          <p:val>
                                            <p:strVal val="#ppt_x"/>
                                          </p:val>
                                        </p:tav>
                                      </p:tavLst>
                                    </p:anim>
                                    <p:anim calcmode="lin" valueType="num">
                                      <p:cBhvr>
                                        <p:cTn id="27" dur="500" fill="hold"/>
                                        <p:tgtEl>
                                          <p:spTgt spid="38915">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8915">
                                            <p:txEl>
                                              <p:pRg st="1" end="1"/>
                                            </p:txEl>
                                          </p:spTgt>
                                        </p:tgtEl>
                                        <p:attrNameLst>
                                          <p:attrName>ppt_h</p:attrName>
                                        </p:attrNameLst>
                                      </p:cBhvr>
                                      <p:tavLst>
                                        <p:tav tm="0">
                                          <p:val>
                                            <p:strVal val="#ppt_h"/>
                                          </p:val>
                                        </p:tav>
                                        <p:tav tm="100000">
                                          <p:val>
                                            <p:strVal val="#ppt_h"/>
                                          </p:val>
                                        </p:tav>
                                      </p:tavLst>
                                    </p:anim>
                                  </p:childTnLst>
                                </p:cTn>
                              </p:par>
                              <p:par>
                                <p:cTn id="30" presetID="17" presetClass="entr" presetSubtype="2" fill="hold" grpId="0" nodeType="withEffect">
                                  <p:stCondLst>
                                    <p:cond delay="1000"/>
                                  </p:stCondLst>
                                  <p:childTnLst>
                                    <p:set>
                                      <p:cBhvr>
                                        <p:cTn id="31" dur="1" fill="hold">
                                          <p:stCondLst>
                                            <p:cond delay="0"/>
                                          </p:stCondLst>
                                        </p:cTn>
                                        <p:tgtEl>
                                          <p:spTgt spid="38915">
                                            <p:txEl>
                                              <p:pRg st="2" end="2"/>
                                            </p:txEl>
                                          </p:spTgt>
                                        </p:tgtEl>
                                        <p:attrNameLst>
                                          <p:attrName>style.visibility</p:attrName>
                                        </p:attrNameLst>
                                      </p:cBhvr>
                                      <p:to>
                                        <p:strVal val="visible"/>
                                      </p:to>
                                    </p:set>
                                    <p:anim calcmode="lin" valueType="num">
                                      <p:cBhvr>
                                        <p:cTn id="32" dur="500" fill="hold"/>
                                        <p:tgtEl>
                                          <p:spTgt spid="38915">
                                            <p:txEl>
                                              <p:pRg st="2" end="2"/>
                                            </p:txEl>
                                          </p:spTgt>
                                        </p:tgtEl>
                                        <p:attrNameLst>
                                          <p:attrName>ppt_x</p:attrName>
                                        </p:attrNameLst>
                                      </p:cBhvr>
                                      <p:tavLst>
                                        <p:tav tm="0">
                                          <p:val>
                                            <p:strVal val="#ppt_x+#ppt_w/2"/>
                                          </p:val>
                                        </p:tav>
                                        <p:tav tm="100000">
                                          <p:val>
                                            <p:strVal val="#ppt_x"/>
                                          </p:val>
                                        </p:tav>
                                      </p:tavLst>
                                    </p:anim>
                                    <p:anim calcmode="lin" valueType="num">
                                      <p:cBhvr>
                                        <p:cTn id="33" dur="500" fill="hold"/>
                                        <p:tgtEl>
                                          <p:spTgt spid="38915">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38915">
                                            <p:txEl>
                                              <p:pRg st="2" end="2"/>
                                            </p:txEl>
                                          </p:spTgt>
                                        </p:tgtEl>
                                        <p:attrNameLst>
                                          <p:attrName>ppt_h</p:attrName>
                                        </p:attrNameLst>
                                      </p:cBhvr>
                                      <p:tavLst>
                                        <p:tav tm="0">
                                          <p:val>
                                            <p:strVal val="#ppt_h"/>
                                          </p:val>
                                        </p:tav>
                                        <p:tav tm="100000">
                                          <p:val>
                                            <p:strVal val="#ppt_h"/>
                                          </p:val>
                                        </p:tav>
                                      </p:tavLst>
                                    </p:anim>
                                  </p:childTnLst>
                                </p:cTn>
                              </p:par>
                              <p:par>
                                <p:cTn id="36" presetID="17" presetClass="entr" presetSubtype="2" fill="hold" grpId="0" nodeType="withEffect">
                                  <p:stCondLst>
                                    <p:cond delay="1000"/>
                                  </p:stCondLst>
                                  <p:childTnLst>
                                    <p:set>
                                      <p:cBhvr>
                                        <p:cTn id="37" dur="1" fill="hold">
                                          <p:stCondLst>
                                            <p:cond delay="0"/>
                                          </p:stCondLst>
                                        </p:cTn>
                                        <p:tgtEl>
                                          <p:spTgt spid="38915">
                                            <p:txEl>
                                              <p:pRg st="3" end="3"/>
                                            </p:txEl>
                                          </p:spTgt>
                                        </p:tgtEl>
                                        <p:attrNameLst>
                                          <p:attrName>style.visibility</p:attrName>
                                        </p:attrNameLst>
                                      </p:cBhvr>
                                      <p:to>
                                        <p:strVal val="visible"/>
                                      </p:to>
                                    </p:set>
                                    <p:anim calcmode="lin" valueType="num">
                                      <p:cBhvr>
                                        <p:cTn id="38" dur="500" fill="hold"/>
                                        <p:tgtEl>
                                          <p:spTgt spid="38915">
                                            <p:txEl>
                                              <p:pRg st="3" end="3"/>
                                            </p:txEl>
                                          </p:spTgt>
                                        </p:tgtEl>
                                        <p:attrNameLst>
                                          <p:attrName>ppt_x</p:attrName>
                                        </p:attrNameLst>
                                      </p:cBhvr>
                                      <p:tavLst>
                                        <p:tav tm="0">
                                          <p:val>
                                            <p:strVal val="#ppt_x+#ppt_w/2"/>
                                          </p:val>
                                        </p:tav>
                                        <p:tav tm="100000">
                                          <p:val>
                                            <p:strVal val="#ppt_x"/>
                                          </p:val>
                                        </p:tav>
                                      </p:tavLst>
                                    </p:anim>
                                    <p:anim calcmode="lin" valueType="num">
                                      <p:cBhvr>
                                        <p:cTn id="39" dur="500" fill="hold"/>
                                        <p:tgtEl>
                                          <p:spTgt spid="38915">
                                            <p:txEl>
                                              <p:pRg st="3" end="3"/>
                                            </p:txEl>
                                          </p:spTgt>
                                        </p:tgtEl>
                                        <p:attrNameLst>
                                          <p:attrName>ppt_y</p:attrName>
                                        </p:attrNameLst>
                                      </p:cBhvr>
                                      <p:tavLst>
                                        <p:tav tm="0">
                                          <p:val>
                                            <p:strVal val="#ppt_y"/>
                                          </p:val>
                                        </p:tav>
                                        <p:tav tm="100000">
                                          <p:val>
                                            <p:strVal val="#ppt_y"/>
                                          </p:val>
                                        </p:tav>
                                      </p:tavLst>
                                    </p:anim>
                                    <p:anim calcmode="lin" valueType="num">
                                      <p:cBhvr>
                                        <p:cTn id="40" dur="500" fill="hold"/>
                                        <p:tgtEl>
                                          <p:spTgt spid="38915">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891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Purdue University Writing Lab</a:t>
            </a:r>
          </a:p>
        </p:txBody>
      </p:sp>
      <p:sp>
        <p:nvSpPr>
          <p:cNvPr id="49154"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US"/>
              <a:t>Identify the web site</a:t>
            </a:r>
          </a:p>
        </p:txBody>
      </p:sp>
      <p:sp>
        <p:nvSpPr>
          <p:cNvPr id="49156" name="Rectangle 4"/>
          <p:cNvSpPr>
            <a:spLocks noGrp="1" noChangeArrowheads="1"/>
          </p:cNvSpPr>
          <p:nvPr>
            <p:ph type="body" sz="half" idx="2"/>
          </p:nvPr>
        </p:nvSpPr>
        <p:spPr>
          <a:xfrm>
            <a:off x="4724400" y="1905000"/>
            <a:ext cx="4419600" cy="4114800"/>
          </a:xfrm>
          <a:noFill/>
          <a:ln/>
        </p:spPr>
        <p:txBody>
          <a:bodyPr lIns="92075" tIns="46038" rIns="92075" bIns="46038"/>
          <a:lstStyle/>
          <a:p>
            <a:r>
              <a:rPr lang="en-US" sz="2400"/>
              <a:t>Sometimes the actual purpose of the web site may not be clearly articulated.</a:t>
            </a:r>
          </a:p>
          <a:p>
            <a:r>
              <a:rPr lang="en-US" sz="2400"/>
              <a:t>Can be difficult to separate advertising from accurate information.</a:t>
            </a:r>
          </a:p>
          <a:p>
            <a:r>
              <a:rPr lang="en-US" sz="2400"/>
              <a:t>Some marketing sites will offer misleading information in attempts to sell their products.</a:t>
            </a:r>
          </a:p>
          <a:p>
            <a:endParaRPr lang="en-US" sz="2400"/>
          </a:p>
        </p:txBody>
      </p:sp>
      <p:graphicFrame>
        <p:nvGraphicFramePr>
          <p:cNvPr id="87040" name="Object 0"/>
          <p:cNvGraphicFramePr>
            <a:graphicFrameLocks noChangeAspect="1"/>
          </p:cNvGraphicFramePr>
          <p:nvPr>
            <p:ph type="clipArt" sz="half" idx="1"/>
          </p:nvPr>
        </p:nvGraphicFramePr>
        <p:xfrm>
          <a:off x="533400" y="2020888"/>
          <a:ext cx="4343400" cy="3998912"/>
        </p:xfrm>
        <a:graphic>
          <a:graphicData uri="http://schemas.openxmlformats.org/presentationml/2006/ole">
            <p:oleObj spid="_x0000_s87040" name="Clip" r:id="rId4" imgW="1352160" imgH="934200" progId="MS_ClipArt_Gallery.2">
              <p:embed/>
            </p:oleObj>
          </a:graphicData>
        </a:graphic>
      </p:graphicFrame>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1+#ppt_w/2"/>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7040"/>
                                        </p:tgtEl>
                                        <p:attrNameLst>
                                          <p:attrName>style.visibility</p:attrName>
                                        </p:attrNameLst>
                                      </p:cBhvr>
                                      <p:to>
                                        <p:strVal val="visible"/>
                                      </p:to>
                                    </p:set>
                                    <p:anim calcmode="lin" valueType="num">
                                      <p:cBhvr>
                                        <p:cTn id="12" dur="1000" fill="hold"/>
                                        <p:tgtEl>
                                          <p:spTgt spid="87040"/>
                                        </p:tgtEl>
                                        <p:attrNameLst>
                                          <p:attrName>ppt_w</p:attrName>
                                        </p:attrNameLst>
                                      </p:cBhvr>
                                      <p:tavLst>
                                        <p:tav tm="0">
                                          <p:val>
                                            <p:fltVal val="0"/>
                                          </p:val>
                                        </p:tav>
                                        <p:tav tm="100000">
                                          <p:val>
                                            <p:strVal val="#ppt_w"/>
                                          </p:val>
                                        </p:tav>
                                      </p:tavLst>
                                    </p:anim>
                                    <p:anim calcmode="lin" valueType="num">
                                      <p:cBhvr>
                                        <p:cTn id="13" dur="1000" fill="hold"/>
                                        <p:tgtEl>
                                          <p:spTgt spid="87040"/>
                                        </p:tgtEl>
                                        <p:attrNameLst>
                                          <p:attrName>ppt_h</p:attrName>
                                        </p:attrNameLst>
                                      </p:cBhvr>
                                      <p:tavLst>
                                        <p:tav tm="0">
                                          <p:val>
                                            <p:fltVal val="0"/>
                                          </p:val>
                                        </p:tav>
                                        <p:tav tm="100000">
                                          <p:val>
                                            <p:strVal val="#ppt_h"/>
                                          </p:val>
                                        </p:tav>
                                      </p:tavLst>
                                    </p:anim>
                                    <p:anim calcmode="lin" valueType="num">
                                      <p:cBhvr>
                                        <p:cTn id="14" dur="1000" fill="hold"/>
                                        <p:tgtEl>
                                          <p:spTgt spid="8704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704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3" presetClass="entr" presetSubtype="5" fill="hold" grpId="0" nodeType="afterEffect">
                                  <p:stCondLst>
                                    <p:cond delay="1000"/>
                                  </p:stCondLst>
                                  <p:childTnLst>
                                    <p:set>
                                      <p:cBhvr>
                                        <p:cTn id="18" dur="1" fill="hold">
                                          <p:stCondLst>
                                            <p:cond delay="0"/>
                                          </p:stCondLst>
                                        </p:cTn>
                                        <p:tgtEl>
                                          <p:spTgt spid="49156">
                                            <p:txEl>
                                              <p:pRg st="0" end="0"/>
                                            </p:txEl>
                                          </p:spTgt>
                                        </p:tgtEl>
                                        <p:attrNameLst>
                                          <p:attrName>style.visibility</p:attrName>
                                        </p:attrNameLst>
                                      </p:cBhvr>
                                      <p:to>
                                        <p:strVal val="visible"/>
                                      </p:to>
                                    </p:set>
                                    <p:animEffect transition="in" filter="blinds(vertical)">
                                      <p:cBhvr>
                                        <p:cTn id="19" dur="500"/>
                                        <p:tgtEl>
                                          <p:spTgt spid="49156">
                                            <p:txEl>
                                              <p:pRg st="0" end="0"/>
                                            </p:txEl>
                                          </p:spTgt>
                                        </p:tgtEl>
                                      </p:cBhvr>
                                    </p:animEffect>
                                  </p:childTnLst>
                                </p:cTn>
                              </p:par>
                            </p:childTnLst>
                          </p:cTn>
                        </p:par>
                        <p:par>
                          <p:cTn id="20" fill="hold">
                            <p:stCondLst>
                              <p:cond delay="3000"/>
                            </p:stCondLst>
                            <p:childTnLst>
                              <p:par>
                                <p:cTn id="21" presetID="3" presetClass="entr" presetSubtype="5" fill="hold" grpId="0" nodeType="afterEffect">
                                  <p:stCondLst>
                                    <p:cond delay="1000"/>
                                  </p:stCondLst>
                                  <p:childTnLst>
                                    <p:set>
                                      <p:cBhvr>
                                        <p:cTn id="22" dur="1" fill="hold">
                                          <p:stCondLst>
                                            <p:cond delay="0"/>
                                          </p:stCondLst>
                                        </p:cTn>
                                        <p:tgtEl>
                                          <p:spTgt spid="49156">
                                            <p:txEl>
                                              <p:pRg st="1" end="1"/>
                                            </p:txEl>
                                          </p:spTgt>
                                        </p:tgtEl>
                                        <p:attrNameLst>
                                          <p:attrName>style.visibility</p:attrName>
                                        </p:attrNameLst>
                                      </p:cBhvr>
                                      <p:to>
                                        <p:strVal val="visible"/>
                                      </p:to>
                                    </p:set>
                                    <p:animEffect transition="in" filter="blinds(vertical)">
                                      <p:cBhvr>
                                        <p:cTn id="23" dur="500"/>
                                        <p:tgtEl>
                                          <p:spTgt spid="49156">
                                            <p:txEl>
                                              <p:pRg st="1" end="1"/>
                                            </p:txEl>
                                          </p:spTgt>
                                        </p:tgtEl>
                                      </p:cBhvr>
                                    </p:animEffect>
                                  </p:childTnLst>
                                </p:cTn>
                              </p:par>
                            </p:childTnLst>
                          </p:cTn>
                        </p:par>
                        <p:par>
                          <p:cTn id="24" fill="hold">
                            <p:stCondLst>
                              <p:cond delay="4500"/>
                            </p:stCondLst>
                            <p:childTnLst>
                              <p:par>
                                <p:cTn id="25" presetID="3" presetClass="entr" presetSubtype="5" fill="hold" grpId="0" nodeType="afterEffect">
                                  <p:stCondLst>
                                    <p:cond delay="1000"/>
                                  </p:stCondLst>
                                  <p:childTnLst>
                                    <p:set>
                                      <p:cBhvr>
                                        <p:cTn id="26" dur="1" fill="hold">
                                          <p:stCondLst>
                                            <p:cond delay="0"/>
                                          </p:stCondLst>
                                        </p:cTn>
                                        <p:tgtEl>
                                          <p:spTgt spid="49156">
                                            <p:txEl>
                                              <p:pRg st="2" end="2"/>
                                            </p:txEl>
                                          </p:spTgt>
                                        </p:tgtEl>
                                        <p:attrNameLst>
                                          <p:attrName>style.visibility</p:attrName>
                                        </p:attrNameLst>
                                      </p:cBhvr>
                                      <p:to>
                                        <p:strVal val="visible"/>
                                      </p:to>
                                    </p:set>
                                    <p:animEffect transition="in" filter="blinds(vertical)">
                                      <p:cBhvr>
                                        <p:cTn id="27" dur="500"/>
                                        <p:tgtEl>
                                          <p:spTgt spid="49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6"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Purdue University Writing Lab</a:t>
            </a:r>
          </a:p>
        </p:txBody>
      </p:sp>
      <p:sp>
        <p:nvSpPr>
          <p:cNvPr id="19458" name="Rectangle 2"/>
          <p:cNvSpPr>
            <a:spLocks noGrp="1" noChangeArrowheads="1"/>
          </p:cNvSpPr>
          <p:nvPr>
            <p:ph type="title"/>
          </p:nvPr>
        </p:nvSpPr>
        <p:spPr>
          <a:xfrm>
            <a:off x="685800" y="381000"/>
            <a:ext cx="7772400" cy="762000"/>
          </a:xfrm>
          <a:noFill/>
          <a:ln/>
          <a:effectLst>
            <a:outerShdw dist="13470" dir="2700000" algn="ctr" rotWithShape="0">
              <a:schemeClr val="bg2"/>
            </a:outerShdw>
          </a:effectLst>
        </p:spPr>
        <p:txBody>
          <a:bodyPr lIns="92075" tIns="46038" rIns="92075" bIns="46038"/>
          <a:lstStyle/>
          <a:p>
            <a:r>
              <a:rPr lang="en-US"/>
              <a:t>Identify the web site</a:t>
            </a:r>
          </a:p>
        </p:txBody>
      </p:sp>
      <p:sp>
        <p:nvSpPr>
          <p:cNvPr id="19459" name="Rectangle 3"/>
          <p:cNvSpPr>
            <a:spLocks noGrp="1" noChangeArrowheads="1"/>
          </p:cNvSpPr>
          <p:nvPr>
            <p:ph type="body" sz="half" idx="2"/>
          </p:nvPr>
        </p:nvSpPr>
        <p:spPr>
          <a:xfrm>
            <a:off x="4800600" y="2133600"/>
            <a:ext cx="3810000" cy="4038600"/>
          </a:xfrm>
          <a:noFill/>
          <a:ln/>
        </p:spPr>
        <p:txBody>
          <a:bodyPr lIns="92075" tIns="46038" rIns="92075" bIns="46038"/>
          <a:lstStyle/>
          <a:p>
            <a:pPr>
              <a:lnSpc>
                <a:spcPct val="90000"/>
              </a:lnSpc>
            </a:pPr>
            <a:r>
              <a:rPr lang="en-US" sz="2400"/>
              <a:t>Whenever possible, try to locate the home page.</a:t>
            </a:r>
          </a:p>
          <a:p>
            <a:pPr>
              <a:lnSpc>
                <a:spcPct val="90000"/>
              </a:lnSpc>
            </a:pPr>
            <a:r>
              <a:rPr lang="en-US" sz="2400"/>
              <a:t>You can often do this by eliminating some information from the end of the URL.</a:t>
            </a:r>
          </a:p>
          <a:p>
            <a:pPr lvl="1">
              <a:lnSpc>
                <a:spcPct val="90000"/>
              </a:lnSpc>
              <a:buFont typeface="Wingdings" pitchFamily="2" charset="2"/>
              <a:buNone/>
            </a:pPr>
            <a:r>
              <a:rPr lang="en-US" sz="2000" b="1">
                <a:solidFill>
                  <a:schemeClr val="bg1"/>
                </a:solidFill>
              </a:rPr>
              <a:t>.org	.gov</a:t>
            </a:r>
          </a:p>
          <a:p>
            <a:pPr lvl="1">
              <a:lnSpc>
                <a:spcPct val="90000"/>
              </a:lnSpc>
              <a:buFont typeface="Wingdings" pitchFamily="2" charset="2"/>
              <a:buNone/>
            </a:pPr>
            <a:r>
              <a:rPr lang="en-US" sz="2000" b="1">
                <a:solidFill>
                  <a:schemeClr val="bg1"/>
                </a:solidFill>
              </a:rPr>
              <a:t>.com	.net</a:t>
            </a:r>
          </a:p>
          <a:p>
            <a:pPr lvl="1">
              <a:lnSpc>
                <a:spcPct val="90000"/>
              </a:lnSpc>
              <a:buFont typeface="Wingdings" pitchFamily="2" charset="2"/>
              <a:buNone/>
            </a:pPr>
            <a:r>
              <a:rPr lang="en-US" sz="2000" b="1">
                <a:solidFill>
                  <a:schemeClr val="bg1"/>
                </a:solidFill>
              </a:rPr>
              <a:t>.edu	.us</a:t>
            </a:r>
          </a:p>
          <a:p>
            <a:pPr lvl="1">
              <a:lnSpc>
                <a:spcPct val="90000"/>
              </a:lnSpc>
              <a:buFont typeface="Wingdings" pitchFamily="2" charset="2"/>
              <a:buNone/>
            </a:pPr>
            <a:r>
              <a:rPr lang="en-US" sz="2000" b="1">
                <a:solidFill>
                  <a:schemeClr val="bg1"/>
                </a:solidFill>
              </a:rPr>
              <a:t>.au		.uk</a:t>
            </a:r>
          </a:p>
        </p:txBody>
      </p:sp>
      <p:graphicFrame>
        <p:nvGraphicFramePr>
          <p:cNvPr id="88064" name="Object 0"/>
          <p:cNvGraphicFramePr>
            <a:graphicFrameLocks/>
          </p:cNvGraphicFramePr>
          <p:nvPr>
            <p:ph type="clipArt" sz="half" idx="1"/>
          </p:nvPr>
        </p:nvGraphicFramePr>
        <p:xfrm>
          <a:off x="942975" y="1828800"/>
          <a:ext cx="3295650" cy="4267200"/>
        </p:xfrm>
        <a:graphic>
          <a:graphicData uri="http://schemas.openxmlformats.org/presentationml/2006/ole">
            <p:oleObj spid="_x0000_s88064" name="Clip" r:id="rId4" imgW="944280" imgH="1180440" progId="MS_ClipArt_Gallery.2">
              <p:embed/>
            </p:oleObj>
          </a:graphicData>
        </a:graphic>
      </p:graphicFrame>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heckerboard(down)">
                                      <p:cBhvr>
                                        <p:cTn id="7" dur="500"/>
                                        <p:tgtEl>
                                          <p:spTgt spid="1945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8064"/>
                                        </p:tgtEl>
                                        <p:attrNameLst>
                                          <p:attrName>style.visibility</p:attrName>
                                        </p:attrNameLst>
                                      </p:cBhvr>
                                      <p:to>
                                        <p:strVal val="visible"/>
                                      </p:to>
                                    </p:set>
                                    <p:animEffect transition="in" filter="box(out)">
                                      <p:cBhvr>
                                        <p:cTn id="11" dur="500"/>
                                        <p:tgtEl>
                                          <p:spTgt spid="88064"/>
                                        </p:tgtEl>
                                      </p:cBhvr>
                                    </p:animEffect>
                                  </p:childTnLst>
                                </p:cTn>
                              </p:par>
                            </p:childTnLst>
                          </p:cTn>
                        </p:par>
                        <p:par>
                          <p:cTn id="12" fill="hold">
                            <p:stCondLst>
                              <p:cond delay="1000"/>
                            </p:stCondLst>
                            <p:childTnLst>
                              <p:par>
                                <p:cTn id="13" presetID="4" presetClass="entr" presetSubtype="16" fill="hold" grpId="0" nodeType="afterEffect">
                                  <p:stCondLst>
                                    <p:cond delay="1000"/>
                                  </p:stCondLst>
                                  <p:childTnLst>
                                    <p:set>
                                      <p:cBhvr>
                                        <p:cTn id="14" dur="1" fill="hold">
                                          <p:stCondLst>
                                            <p:cond delay="0"/>
                                          </p:stCondLst>
                                        </p:cTn>
                                        <p:tgtEl>
                                          <p:spTgt spid="19459">
                                            <p:txEl>
                                              <p:pRg st="0" end="0"/>
                                            </p:txEl>
                                          </p:spTgt>
                                        </p:tgtEl>
                                        <p:attrNameLst>
                                          <p:attrName>style.visibility</p:attrName>
                                        </p:attrNameLst>
                                      </p:cBhvr>
                                      <p:to>
                                        <p:strVal val="visible"/>
                                      </p:to>
                                    </p:set>
                                    <p:animEffect transition="in" filter="box(in)">
                                      <p:cBhvr>
                                        <p:cTn id="15" dur="500"/>
                                        <p:tgtEl>
                                          <p:spTgt spid="19459">
                                            <p:txEl>
                                              <p:pRg st="0" end="0"/>
                                            </p:txEl>
                                          </p:spTgt>
                                        </p:tgtEl>
                                      </p:cBhvr>
                                    </p:animEffect>
                                  </p:childTnLst>
                                </p:cTn>
                              </p:par>
                            </p:childTnLst>
                          </p:cTn>
                        </p:par>
                        <p:par>
                          <p:cTn id="16" fill="hold">
                            <p:stCondLst>
                              <p:cond delay="2500"/>
                            </p:stCondLst>
                            <p:childTnLst>
                              <p:par>
                                <p:cTn id="17" presetID="4" presetClass="entr" presetSubtype="16" fill="hold" grpId="0" nodeType="afterEffect">
                                  <p:stCondLst>
                                    <p:cond delay="1000"/>
                                  </p:stCondLst>
                                  <p:childTnLst>
                                    <p:set>
                                      <p:cBhvr>
                                        <p:cTn id="18" dur="1" fill="hold">
                                          <p:stCondLst>
                                            <p:cond delay="0"/>
                                          </p:stCondLst>
                                        </p:cTn>
                                        <p:tgtEl>
                                          <p:spTgt spid="19459">
                                            <p:txEl>
                                              <p:pRg st="1" end="1"/>
                                            </p:txEl>
                                          </p:spTgt>
                                        </p:tgtEl>
                                        <p:attrNameLst>
                                          <p:attrName>style.visibility</p:attrName>
                                        </p:attrNameLst>
                                      </p:cBhvr>
                                      <p:to>
                                        <p:strVal val="visible"/>
                                      </p:to>
                                    </p:set>
                                    <p:animEffect transition="in" filter="box(in)">
                                      <p:cBhvr>
                                        <p:cTn id="19" dur="500"/>
                                        <p:tgtEl>
                                          <p:spTgt spid="19459">
                                            <p:txEl>
                                              <p:pRg st="1" end="1"/>
                                            </p:txEl>
                                          </p:spTgt>
                                        </p:tgtEl>
                                      </p:cBhvr>
                                    </p:animEffect>
                                  </p:childTnLst>
                                </p:cTn>
                              </p:par>
                              <p:par>
                                <p:cTn id="20" presetID="4" presetClass="entr" presetSubtype="16" fill="hold" grpId="0" nodeType="withEffect">
                                  <p:stCondLst>
                                    <p:cond delay="100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box(in)">
                                      <p:cBhvr>
                                        <p:cTn id="22" dur="500"/>
                                        <p:tgtEl>
                                          <p:spTgt spid="19459">
                                            <p:txEl>
                                              <p:pRg st="2" end="2"/>
                                            </p:txEl>
                                          </p:spTgt>
                                        </p:tgtEl>
                                      </p:cBhvr>
                                    </p:animEffect>
                                  </p:childTnLst>
                                </p:cTn>
                              </p:par>
                              <p:par>
                                <p:cTn id="23" presetID="4" presetClass="entr" presetSubtype="16" fill="hold" grpId="0" nodeType="withEffect">
                                  <p:stCondLst>
                                    <p:cond delay="1000"/>
                                  </p:stCondLst>
                                  <p:childTnLst>
                                    <p:set>
                                      <p:cBhvr>
                                        <p:cTn id="24" dur="1" fill="hold">
                                          <p:stCondLst>
                                            <p:cond delay="0"/>
                                          </p:stCondLst>
                                        </p:cTn>
                                        <p:tgtEl>
                                          <p:spTgt spid="19459">
                                            <p:txEl>
                                              <p:pRg st="3" end="3"/>
                                            </p:txEl>
                                          </p:spTgt>
                                        </p:tgtEl>
                                        <p:attrNameLst>
                                          <p:attrName>style.visibility</p:attrName>
                                        </p:attrNameLst>
                                      </p:cBhvr>
                                      <p:to>
                                        <p:strVal val="visible"/>
                                      </p:to>
                                    </p:set>
                                    <p:animEffect transition="in" filter="box(in)">
                                      <p:cBhvr>
                                        <p:cTn id="25" dur="500"/>
                                        <p:tgtEl>
                                          <p:spTgt spid="19459">
                                            <p:txEl>
                                              <p:pRg st="3" end="3"/>
                                            </p:txEl>
                                          </p:spTgt>
                                        </p:tgtEl>
                                      </p:cBhvr>
                                    </p:animEffect>
                                  </p:childTnLst>
                                </p:cTn>
                              </p:par>
                              <p:par>
                                <p:cTn id="26" presetID="4" presetClass="entr" presetSubtype="16" fill="hold" grpId="0" nodeType="withEffect">
                                  <p:stCondLst>
                                    <p:cond delay="1000"/>
                                  </p:stCondLst>
                                  <p:childTnLst>
                                    <p:set>
                                      <p:cBhvr>
                                        <p:cTn id="27" dur="1" fill="hold">
                                          <p:stCondLst>
                                            <p:cond delay="0"/>
                                          </p:stCondLst>
                                        </p:cTn>
                                        <p:tgtEl>
                                          <p:spTgt spid="19459">
                                            <p:txEl>
                                              <p:pRg st="4" end="4"/>
                                            </p:txEl>
                                          </p:spTgt>
                                        </p:tgtEl>
                                        <p:attrNameLst>
                                          <p:attrName>style.visibility</p:attrName>
                                        </p:attrNameLst>
                                      </p:cBhvr>
                                      <p:to>
                                        <p:strVal val="visible"/>
                                      </p:to>
                                    </p:set>
                                    <p:animEffect transition="in" filter="box(in)">
                                      <p:cBhvr>
                                        <p:cTn id="28" dur="500"/>
                                        <p:tgtEl>
                                          <p:spTgt spid="19459">
                                            <p:txEl>
                                              <p:pRg st="4" end="4"/>
                                            </p:txEl>
                                          </p:spTgt>
                                        </p:tgtEl>
                                      </p:cBhvr>
                                    </p:animEffect>
                                  </p:childTnLst>
                                </p:cTn>
                              </p:par>
                              <p:par>
                                <p:cTn id="29" presetID="4" presetClass="entr" presetSubtype="16" fill="hold" grpId="0" nodeType="withEffect">
                                  <p:stCondLst>
                                    <p:cond delay="1000"/>
                                  </p:stCondLst>
                                  <p:childTnLst>
                                    <p:set>
                                      <p:cBhvr>
                                        <p:cTn id="30" dur="1" fill="hold">
                                          <p:stCondLst>
                                            <p:cond delay="0"/>
                                          </p:stCondLst>
                                        </p:cTn>
                                        <p:tgtEl>
                                          <p:spTgt spid="19459">
                                            <p:txEl>
                                              <p:pRg st="5" end="5"/>
                                            </p:txEl>
                                          </p:spTgt>
                                        </p:tgtEl>
                                        <p:attrNameLst>
                                          <p:attrName>style.visibility</p:attrName>
                                        </p:attrNameLst>
                                      </p:cBhvr>
                                      <p:to>
                                        <p:strVal val="visible"/>
                                      </p:to>
                                    </p:set>
                                    <p:animEffect transition="in" filter="box(in)">
                                      <p:cBhvr>
                                        <p:cTn id="31"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Purdue University Writing Lab</a:t>
            </a:r>
          </a:p>
        </p:txBody>
      </p:sp>
      <p:sp>
        <p:nvSpPr>
          <p:cNvPr id="18434" name="Rectangle 2"/>
          <p:cNvSpPr>
            <a:spLocks noGrp="1" noChangeArrowheads="1"/>
          </p:cNvSpPr>
          <p:nvPr>
            <p:ph type="title"/>
          </p:nvPr>
        </p:nvSpPr>
        <p:spPr>
          <a:xfrm>
            <a:off x="1295400" y="381000"/>
            <a:ext cx="7162800" cy="1143000"/>
          </a:xfrm>
          <a:noFill/>
          <a:ln/>
          <a:effectLst>
            <a:outerShdw dist="13470" dir="2700000" algn="ctr" rotWithShape="0">
              <a:schemeClr val="bg2"/>
            </a:outerShdw>
          </a:effectLst>
        </p:spPr>
        <p:txBody>
          <a:bodyPr lIns="92075" tIns="46038" rIns="92075" bIns="46038"/>
          <a:lstStyle/>
          <a:p>
            <a:r>
              <a:rPr lang="en-US"/>
              <a:t>Identify the web site</a:t>
            </a:r>
          </a:p>
        </p:txBody>
      </p:sp>
      <p:sp>
        <p:nvSpPr>
          <p:cNvPr id="18435" name="Rectangle 3"/>
          <p:cNvSpPr>
            <a:spLocks noGrp="1" noChangeArrowheads="1"/>
          </p:cNvSpPr>
          <p:nvPr>
            <p:ph type="body" sz="half" idx="1"/>
          </p:nvPr>
        </p:nvSpPr>
        <p:spPr>
          <a:xfrm>
            <a:off x="381000" y="1981200"/>
            <a:ext cx="4114800" cy="4114800"/>
          </a:xfrm>
          <a:noFill/>
          <a:ln/>
        </p:spPr>
        <p:txBody>
          <a:bodyPr lIns="92075" tIns="46038" rIns="92075" bIns="46038"/>
          <a:lstStyle/>
          <a:p>
            <a:r>
              <a:rPr lang="en-US"/>
              <a:t>Who is the creator of the site?</a:t>
            </a:r>
          </a:p>
          <a:p>
            <a:r>
              <a:rPr lang="en-US"/>
              <a:t>What is the purpose of the site?</a:t>
            </a:r>
          </a:p>
          <a:p>
            <a:r>
              <a:rPr lang="en-US"/>
              <a:t>Who is the audience of this site?</a:t>
            </a:r>
          </a:p>
          <a:p>
            <a:r>
              <a:rPr lang="en-US"/>
              <a:t>Can you purchase products at this site?</a:t>
            </a:r>
          </a:p>
        </p:txBody>
      </p:sp>
      <p:sp>
        <p:nvSpPr>
          <p:cNvPr id="18436" name="Rectangle 4"/>
          <p:cNvSpPr>
            <a:spLocks noGrp="1" noChangeArrowheads="1"/>
          </p:cNvSpPr>
          <p:nvPr>
            <p:ph type="body" sz="half" idx="2"/>
          </p:nvPr>
        </p:nvSpPr>
        <p:spPr>
          <a:noFill/>
          <a:ln/>
        </p:spPr>
        <p:txBody>
          <a:bodyPr lIns="92075" tIns="46038" rIns="92075" bIns="46038"/>
          <a:lstStyle/>
          <a:p>
            <a:r>
              <a:rPr lang="en-US"/>
              <a:t>Is the site affiliated with a business or university?</a:t>
            </a:r>
          </a:p>
          <a:p>
            <a:r>
              <a:rPr lang="en-US"/>
              <a:t>Does the site offer idiosyncratic information about a particular person or group?</a:t>
            </a:r>
          </a:p>
        </p:txBody>
      </p:sp>
      <p:graphicFrame>
        <p:nvGraphicFramePr>
          <p:cNvPr id="89088" name="Object 0"/>
          <p:cNvGraphicFramePr>
            <a:graphicFrameLocks noChangeAspect="1"/>
          </p:cNvGraphicFramePr>
          <p:nvPr/>
        </p:nvGraphicFramePr>
        <p:xfrm>
          <a:off x="1143000" y="381000"/>
          <a:ext cx="1066800" cy="1057275"/>
        </p:xfrm>
        <a:graphic>
          <a:graphicData uri="http://schemas.openxmlformats.org/presentationml/2006/ole">
            <p:oleObj spid="_x0000_s89088" name="Clip" r:id="rId4" imgW="3709440" imgH="3682080" progId="MS_ClipArt_Gallery.5">
              <p:embed/>
            </p:oleObj>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9088"/>
                                        </p:tgtEl>
                                        <p:attrNameLst>
                                          <p:attrName>style.visibility</p:attrName>
                                        </p:attrNameLst>
                                      </p:cBhvr>
                                      <p:to>
                                        <p:strVal val="visible"/>
                                      </p:to>
                                    </p:set>
                                    <p:anim calcmode="lin" valueType="num">
                                      <p:cBhvr additive="base">
                                        <p:cTn id="7" dur="500" fill="hold"/>
                                        <p:tgtEl>
                                          <p:spTgt spid="89088"/>
                                        </p:tgtEl>
                                        <p:attrNameLst>
                                          <p:attrName>ppt_x</p:attrName>
                                        </p:attrNameLst>
                                      </p:cBhvr>
                                      <p:tavLst>
                                        <p:tav tm="0">
                                          <p:val>
                                            <p:strVal val="0-#ppt_w/2"/>
                                          </p:val>
                                        </p:tav>
                                        <p:tav tm="100000">
                                          <p:val>
                                            <p:strVal val="#ppt_x"/>
                                          </p:val>
                                        </p:tav>
                                      </p:tavLst>
                                    </p:anim>
                                    <p:anim calcmode="lin" valueType="num">
                                      <p:cBhvr additive="base">
                                        <p:cTn id="8" dur="500" fill="hold"/>
                                        <p:tgtEl>
                                          <p:spTgt spid="890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additive="base">
                                        <p:cTn id="12" dur="500" fill="hold"/>
                                        <p:tgtEl>
                                          <p:spTgt spid="18434"/>
                                        </p:tgtEl>
                                        <p:attrNameLst>
                                          <p:attrName>ppt_x</p:attrName>
                                        </p:attrNameLst>
                                      </p:cBhvr>
                                      <p:tavLst>
                                        <p:tav tm="0">
                                          <p:val>
                                            <p:strVal val="1+#ppt_w/2"/>
                                          </p:val>
                                        </p:tav>
                                        <p:tav tm="100000">
                                          <p:val>
                                            <p:strVal val="#ppt_x"/>
                                          </p:val>
                                        </p:tav>
                                      </p:tavLst>
                                    </p:anim>
                                    <p:anim calcmode="lin" valueType="num">
                                      <p:cBhvr additive="base">
                                        <p:cTn id="13" dur="500" fill="hold"/>
                                        <p:tgtEl>
                                          <p:spTgt spid="1843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8" fill="hold" grpId="0" nodeType="afterEffect">
                                  <p:stCondLst>
                                    <p:cond delay="0"/>
                                  </p:stCondLst>
                                  <p:childTnLst>
                                    <p:set>
                                      <p:cBhvr>
                                        <p:cTn id="16" dur="1" fill="hold">
                                          <p:stCondLst>
                                            <p:cond delay="0"/>
                                          </p:stCondLst>
                                        </p:cTn>
                                        <p:tgtEl>
                                          <p:spTgt spid="18435">
                                            <p:txEl>
                                              <p:pRg st="0" end="0"/>
                                            </p:txEl>
                                          </p:spTgt>
                                        </p:tgtEl>
                                        <p:attrNameLst>
                                          <p:attrName>style.visibility</p:attrName>
                                        </p:attrNameLst>
                                      </p:cBhvr>
                                      <p:to>
                                        <p:strVal val="visible"/>
                                      </p:to>
                                    </p:set>
                                    <p:anim calcmode="lin" valueType="num">
                                      <p:cBhvr>
                                        <p:cTn id="17" dur="500" fill="hold"/>
                                        <p:tgtEl>
                                          <p:spTgt spid="18435">
                                            <p:txEl>
                                              <p:pRg st="0" end="0"/>
                                            </p:txEl>
                                          </p:spTgt>
                                        </p:tgtEl>
                                        <p:attrNameLst>
                                          <p:attrName>ppt_x</p:attrName>
                                        </p:attrNameLst>
                                      </p:cBhvr>
                                      <p:tavLst>
                                        <p:tav tm="0">
                                          <p:val>
                                            <p:strVal val="#ppt_x-#ppt_w/2"/>
                                          </p:val>
                                        </p:tav>
                                        <p:tav tm="100000">
                                          <p:val>
                                            <p:strVal val="#ppt_x"/>
                                          </p:val>
                                        </p:tav>
                                      </p:tavLst>
                                    </p:anim>
                                    <p:anim calcmode="lin" valueType="num">
                                      <p:cBhvr>
                                        <p:cTn id="18" dur="500" fill="hold"/>
                                        <p:tgtEl>
                                          <p:spTgt spid="1843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0" end="0"/>
                                            </p:txEl>
                                          </p:spTgt>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17" presetClass="entr" presetSubtype="8" fill="hold" grpId="0" nodeType="afterEffect">
                                  <p:stCondLst>
                                    <p:cond delay="0"/>
                                  </p:stCondLst>
                                  <p:childTnLst>
                                    <p:set>
                                      <p:cBhvr>
                                        <p:cTn id="23" dur="1" fill="hold">
                                          <p:stCondLst>
                                            <p:cond delay="0"/>
                                          </p:stCondLst>
                                        </p:cTn>
                                        <p:tgtEl>
                                          <p:spTgt spid="18435">
                                            <p:txEl>
                                              <p:pRg st="1" end="1"/>
                                            </p:txEl>
                                          </p:spTgt>
                                        </p:tgtEl>
                                        <p:attrNameLst>
                                          <p:attrName>style.visibility</p:attrName>
                                        </p:attrNameLst>
                                      </p:cBhvr>
                                      <p:to>
                                        <p:strVal val="visible"/>
                                      </p:to>
                                    </p:set>
                                    <p:anim calcmode="lin" valueType="num">
                                      <p:cBhvr>
                                        <p:cTn id="24" dur="500" fill="hold"/>
                                        <p:tgtEl>
                                          <p:spTgt spid="18435">
                                            <p:txEl>
                                              <p:pRg st="1" end="1"/>
                                            </p:txEl>
                                          </p:spTgt>
                                        </p:tgtEl>
                                        <p:attrNameLst>
                                          <p:attrName>ppt_x</p:attrName>
                                        </p:attrNameLst>
                                      </p:cBhvr>
                                      <p:tavLst>
                                        <p:tav tm="0">
                                          <p:val>
                                            <p:strVal val="#ppt_x-#ppt_w/2"/>
                                          </p:val>
                                        </p:tav>
                                        <p:tav tm="100000">
                                          <p:val>
                                            <p:strVal val="#ppt_x"/>
                                          </p:val>
                                        </p:tav>
                                      </p:tavLst>
                                    </p:anim>
                                    <p:anim calcmode="lin" valueType="num">
                                      <p:cBhvr>
                                        <p:cTn id="25" dur="500" fill="hold"/>
                                        <p:tgtEl>
                                          <p:spTgt spid="18435">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8435">
                                            <p:txEl>
                                              <p:pRg st="1" end="1"/>
                                            </p:txEl>
                                          </p:spTgt>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17" presetClass="entr" presetSubtype="8"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 calcmode="lin" valueType="num">
                                      <p:cBhvr>
                                        <p:cTn id="31" dur="500" fill="hold"/>
                                        <p:tgtEl>
                                          <p:spTgt spid="18435">
                                            <p:txEl>
                                              <p:pRg st="2" end="2"/>
                                            </p:txEl>
                                          </p:spTgt>
                                        </p:tgtEl>
                                        <p:attrNameLst>
                                          <p:attrName>ppt_x</p:attrName>
                                        </p:attrNameLst>
                                      </p:cBhvr>
                                      <p:tavLst>
                                        <p:tav tm="0">
                                          <p:val>
                                            <p:strVal val="#ppt_x-#ppt_w/2"/>
                                          </p:val>
                                        </p:tav>
                                        <p:tav tm="100000">
                                          <p:val>
                                            <p:strVal val="#ppt_x"/>
                                          </p:val>
                                        </p:tav>
                                      </p:tavLst>
                                    </p:anim>
                                    <p:anim calcmode="lin" valueType="num">
                                      <p:cBhvr>
                                        <p:cTn id="32" dur="500" fill="hold"/>
                                        <p:tgtEl>
                                          <p:spTgt spid="18435">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8435">
                                            <p:txEl>
                                              <p:pRg st="2" end="2"/>
                                            </p:txEl>
                                          </p:spTgt>
                                        </p:tgtEl>
                                        <p:attrNameLst>
                                          <p:attrName>ppt_h</p:attrName>
                                        </p:attrNameLst>
                                      </p:cBhvr>
                                      <p:tavLst>
                                        <p:tav tm="0">
                                          <p:val>
                                            <p:strVal val="#ppt_h"/>
                                          </p:val>
                                        </p:tav>
                                        <p:tav tm="100000">
                                          <p:val>
                                            <p:strVal val="#ppt_h"/>
                                          </p:val>
                                        </p:tav>
                                      </p:tavLst>
                                    </p:anim>
                                  </p:childTnLst>
                                </p:cTn>
                              </p:par>
                            </p:childTnLst>
                          </p:cTn>
                        </p:par>
                        <p:par>
                          <p:cTn id="35" fill="hold">
                            <p:stCondLst>
                              <p:cond delay="2500"/>
                            </p:stCondLst>
                            <p:childTnLst>
                              <p:par>
                                <p:cTn id="36" presetID="17" presetClass="entr" presetSubtype="8" fill="hold" grpId="0" nodeType="after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 calcmode="lin" valueType="num">
                                      <p:cBhvr>
                                        <p:cTn id="38" dur="500" fill="hold"/>
                                        <p:tgtEl>
                                          <p:spTgt spid="18435">
                                            <p:txEl>
                                              <p:pRg st="3" end="3"/>
                                            </p:txEl>
                                          </p:spTgt>
                                        </p:tgtEl>
                                        <p:attrNameLst>
                                          <p:attrName>ppt_x</p:attrName>
                                        </p:attrNameLst>
                                      </p:cBhvr>
                                      <p:tavLst>
                                        <p:tav tm="0">
                                          <p:val>
                                            <p:strVal val="#ppt_x-#ppt_w/2"/>
                                          </p:val>
                                        </p:tav>
                                        <p:tav tm="100000">
                                          <p:val>
                                            <p:strVal val="#ppt_x"/>
                                          </p:val>
                                        </p:tav>
                                      </p:tavLst>
                                    </p:anim>
                                    <p:anim calcmode="lin" valueType="num">
                                      <p:cBhvr>
                                        <p:cTn id="39" dur="500" fill="hold"/>
                                        <p:tgtEl>
                                          <p:spTgt spid="18435">
                                            <p:txEl>
                                              <p:pRg st="3" end="3"/>
                                            </p:txEl>
                                          </p:spTgt>
                                        </p:tgtEl>
                                        <p:attrNameLst>
                                          <p:attrName>ppt_y</p:attrName>
                                        </p:attrNameLst>
                                      </p:cBhvr>
                                      <p:tavLst>
                                        <p:tav tm="0">
                                          <p:val>
                                            <p:strVal val="#ppt_y"/>
                                          </p:val>
                                        </p:tav>
                                        <p:tav tm="100000">
                                          <p:val>
                                            <p:strVal val="#ppt_y"/>
                                          </p:val>
                                        </p:tav>
                                      </p:tavLst>
                                    </p:anim>
                                    <p:anim calcmode="lin" valueType="num">
                                      <p:cBhvr>
                                        <p:cTn id="40"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18435">
                                            <p:txEl>
                                              <p:pRg st="3" end="3"/>
                                            </p:txEl>
                                          </p:spTgt>
                                        </p:tgtEl>
                                        <p:attrNameLst>
                                          <p:attrName>ppt_h</p:attrName>
                                        </p:attrNameLst>
                                      </p:cBhvr>
                                      <p:tavLst>
                                        <p:tav tm="0">
                                          <p:val>
                                            <p:strVal val="#ppt_h"/>
                                          </p:val>
                                        </p:tav>
                                        <p:tav tm="100000">
                                          <p:val>
                                            <p:strVal val="#ppt_h"/>
                                          </p:val>
                                        </p:tav>
                                      </p:tavLst>
                                    </p:anim>
                                  </p:childTnLst>
                                </p:cTn>
                              </p:par>
                            </p:childTnLst>
                          </p:cTn>
                        </p:par>
                        <p:par>
                          <p:cTn id="42" fill="hold">
                            <p:stCondLst>
                              <p:cond delay="3000"/>
                            </p:stCondLst>
                            <p:childTnLst>
                              <p:par>
                                <p:cTn id="43" presetID="17" presetClass="entr" presetSubtype="2" fill="hold" grpId="0" nodeType="afterEffect">
                                  <p:stCondLst>
                                    <p:cond delay="0"/>
                                  </p:stCondLst>
                                  <p:childTnLst>
                                    <p:set>
                                      <p:cBhvr>
                                        <p:cTn id="44" dur="1" fill="hold">
                                          <p:stCondLst>
                                            <p:cond delay="0"/>
                                          </p:stCondLst>
                                        </p:cTn>
                                        <p:tgtEl>
                                          <p:spTgt spid="18436">
                                            <p:txEl>
                                              <p:pRg st="0" end="0"/>
                                            </p:txEl>
                                          </p:spTgt>
                                        </p:tgtEl>
                                        <p:attrNameLst>
                                          <p:attrName>style.visibility</p:attrName>
                                        </p:attrNameLst>
                                      </p:cBhvr>
                                      <p:to>
                                        <p:strVal val="visible"/>
                                      </p:to>
                                    </p:set>
                                    <p:anim calcmode="lin" valueType="num">
                                      <p:cBhvr>
                                        <p:cTn id="45" dur="500" fill="hold"/>
                                        <p:tgtEl>
                                          <p:spTgt spid="18436">
                                            <p:txEl>
                                              <p:pRg st="0" end="0"/>
                                            </p:txEl>
                                          </p:spTgt>
                                        </p:tgtEl>
                                        <p:attrNameLst>
                                          <p:attrName>ppt_x</p:attrName>
                                        </p:attrNameLst>
                                      </p:cBhvr>
                                      <p:tavLst>
                                        <p:tav tm="0">
                                          <p:val>
                                            <p:strVal val="#ppt_x+#ppt_w/2"/>
                                          </p:val>
                                        </p:tav>
                                        <p:tav tm="100000">
                                          <p:val>
                                            <p:strVal val="#ppt_x"/>
                                          </p:val>
                                        </p:tav>
                                      </p:tavLst>
                                    </p:anim>
                                    <p:anim calcmode="lin" valueType="num">
                                      <p:cBhvr>
                                        <p:cTn id="46" dur="500" fill="hold"/>
                                        <p:tgtEl>
                                          <p:spTgt spid="18436">
                                            <p:txEl>
                                              <p:pRg st="0" end="0"/>
                                            </p:txEl>
                                          </p:spTgt>
                                        </p:tgtEl>
                                        <p:attrNameLst>
                                          <p:attrName>ppt_y</p:attrName>
                                        </p:attrNameLst>
                                      </p:cBhvr>
                                      <p:tavLst>
                                        <p:tav tm="0">
                                          <p:val>
                                            <p:strVal val="#ppt_y"/>
                                          </p:val>
                                        </p:tav>
                                        <p:tav tm="100000">
                                          <p:val>
                                            <p:strVal val="#ppt_y"/>
                                          </p:val>
                                        </p:tav>
                                      </p:tavLst>
                                    </p:anim>
                                    <p:anim calcmode="lin" valueType="num">
                                      <p:cBhvr>
                                        <p:cTn id="47" dur="500" fill="hold"/>
                                        <p:tgtEl>
                                          <p:spTgt spid="18436">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8436">
                                            <p:txEl>
                                              <p:pRg st="0" end="0"/>
                                            </p:txEl>
                                          </p:spTgt>
                                        </p:tgtEl>
                                        <p:attrNameLst>
                                          <p:attrName>ppt_h</p:attrName>
                                        </p:attrNameLst>
                                      </p:cBhvr>
                                      <p:tavLst>
                                        <p:tav tm="0">
                                          <p:val>
                                            <p:strVal val="#ppt_h"/>
                                          </p:val>
                                        </p:tav>
                                        <p:tav tm="100000">
                                          <p:val>
                                            <p:strVal val="#ppt_h"/>
                                          </p:val>
                                        </p:tav>
                                      </p:tavLst>
                                    </p:anim>
                                  </p:childTnLst>
                                </p:cTn>
                              </p:par>
                            </p:childTnLst>
                          </p:cTn>
                        </p:par>
                        <p:par>
                          <p:cTn id="49" fill="hold">
                            <p:stCondLst>
                              <p:cond delay="3500"/>
                            </p:stCondLst>
                            <p:childTnLst>
                              <p:par>
                                <p:cTn id="50" presetID="17" presetClass="entr" presetSubtype="2" fill="hold" grpId="0" nodeType="afterEffect">
                                  <p:stCondLst>
                                    <p:cond delay="0"/>
                                  </p:stCondLst>
                                  <p:childTnLst>
                                    <p:set>
                                      <p:cBhvr>
                                        <p:cTn id="51" dur="1" fill="hold">
                                          <p:stCondLst>
                                            <p:cond delay="0"/>
                                          </p:stCondLst>
                                        </p:cTn>
                                        <p:tgtEl>
                                          <p:spTgt spid="18436">
                                            <p:txEl>
                                              <p:pRg st="1" end="1"/>
                                            </p:txEl>
                                          </p:spTgt>
                                        </p:tgtEl>
                                        <p:attrNameLst>
                                          <p:attrName>style.visibility</p:attrName>
                                        </p:attrNameLst>
                                      </p:cBhvr>
                                      <p:to>
                                        <p:strVal val="visible"/>
                                      </p:to>
                                    </p:set>
                                    <p:anim calcmode="lin" valueType="num">
                                      <p:cBhvr>
                                        <p:cTn id="52" dur="500" fill="hold"/>
                                        <p:tgtEl>
                                          <p:spTgt spid="18436">
                                            <p:txEl>
                                              <p:pRg st="1" end="1"/>
                                            </p:txEl>
                                          </p:spTgt>
                                        </p:tgtEl>
                                        <p:attrNameLst>
                                          <p:attrName>ppt_x</p:attrName>
                                        </p:attrNameLst>
                                      </p:cBhvr>
                                      <p:tavLst>
                                        <p:tav tm="0">
                                          <p:val>
                                            <p:strVal val="#ppt_x+#ppt_w/2"/>
                                          </p:val>
                                        </p:tav>
                                        <p:tav tm="100000">
                                          <p:val>
                                            <p:strVal val="#ppt_x"/>
                                          </p:val>
                                        </p:tav>
                                      </p:tavLst>
                                    </p:anim>
                                    <p:anim calcmode="lin" valueType="num">
                                      <p:cBhvr>
                                        <p:cTn id="53" dur="500" fill="hold"/>
                                        <p:tgtEl>
                                          <p:spTgt spid="18436">
                                            <p:txEl>
                                              <p:pRg st="1" end="1"/>
                                            </p:txEl>
                                          </p:spTgt>
                                        </p:tgtEl>
                                        <p:attrNameLst>
                                          <p:attrName>ppt_y</p:attrName>
                                        </p:attrNameLst>
                                      </p:cBhvr>
                                      <p:tavLst>
                                        <p:tav tm="0">
                                          <p:val>
                                            <p:strVal val="#ppt_y"/>
                                          </p:val>
                                        </p:tav>
                                        <p:tav tm="100000">
                                          <p:val>
                                            <p:strVal val="#ppt_y"/>
                                          </p:val>
                                        </p:tav>
                                      </p:tavLst>
                                    </p:anim>
                                    <p:anim calcmode="lin" valueType="num">
                                      <p:cBhvr>
                                        <p:cTn id="54" dur="500" fill="hold"/>
                                        <p:tgtEl>
                                          <p:spTgt spid="18436">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1843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P spid="18436"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Purdue University Writing Lab</a:t>
            </a:r>
          </a:p>
        </p:txBody>
      </p:sp>
      <p:sp>
        <p:nvSpPr>
          <p:cNvPr id="37890"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US"/>
              <a:t>Examine for credibility</a:t>
            </a:r>
          </a:p>
        </p:txBody>
      </p:sp>
      <p:sp>
        <p:nvSpPr>
          <p:cNvPr id="37891" name="Rectangle 3"/>
          <p:cNvSpPr>
            <a:spLocks noGrp="1" noChangeArrowheads="1"/>
          </p:cNvSpPr>
          <p:nvPr>
            <p:ph type="body" sz="half" idx="1"/>
          </p:nvPr>
        </p:nvSpPr>
        <p:spPr>
          <a:xfrm>
            <a:off x="0" y="2057400"/>
            <a:ext cx="4876800" cy="4800600"/>
          </a:xfrm>
          <a:noFill/>
          <a:ln/>
        </p:spPr>
        <p:txBody>
          <a:bodyPr lIns="92075" tIns="46038" rIns="92075" bIns="46038"/>
          <a:lstStyle/>
          <a:p>
            <a:r>
              <a:rPr lang="en-US" sz="2800"/>
              <a:t>Credibility may be compromised by purposeful misinformation or by unintentional neglect.</a:t>
            </a:r>
          </a:p>
          <a:p>
            <a:r>
              <a:rPr lang="en-US" sz="2800"/>
              <a:t>Locating the name of the site’s creator may be challenging. </a:t>
            </a:r>
          </a:p>
          <a:p>
            <a:r>
              <a:rPr lang="en-US" sz="2800"/>
              <a:t>Credentials may be missing even if the author’s name is provided.</a:t>
            </a:r>
          </a:p>
        </p:txBody>
      </p:sp>
      <p:pic>
        <p:nvPicPr>
          <p:cNvPr id="37895" name="Picture 7" descr="D:\PFiles\MSOffice\Clipart\standard\stddir1\bd06785_.wmf"/>
          <p:cNvPicPr>
            <a:picLocks noGrp="1" noChangeAspect="1" noChangeArrowheads="1"/>
          </p:cNvPicPr>
          <p:nvPr>
            <p:ph type="clipArt" sz="half" idx="2"/>
          </p:nvPr>
        </p:nvPicPr>
        <p:blipFill>
          <a:blip r:embed="rId3" cstate="print"/>
          <a:srcRect/>
          <a:stretch>
            <a:fillRect/>
          </a:stretch>
        </p:blipFill>
        <p:spPr>
          <a:xfrm>
            <a:off x="4953000" y="1828800"/>
            <a:ext cx="3798888" cy="4267200"/>
          </a:xfr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ppt_x</p:attrName>
                                        </p:attrNameLst>
                                      </p:cBhvr>
                                      <p:tavLst>
                                        <p:tav tm="0">
                                          <p:val>
                                            <p:strVal val="#ppt_x"/>
                                          </p:val>
                                        </p:tav>
                                        <p:tav tm="100000">
                                          <p:val>
                                            <p:strVal val="#ppt_x"/>
                                          </p:val>
                                        </p:tav>
                                      </p:tavLst>
                                    </p:anim>
                                    <p:anim calcmode="lin" valueType="num">
                                      <p:cBhvr>
                                        <p:cTn id="8" dur="500" fill="hold"/>
                                        <p:tgtEl>
                                          <p:spTgt spid="37890"/>
                                        </p:tgtEl>
                                        <p:attrNameLst>
                                          <p:attrName>ppt_y</p:attrName>
                                        </p:attrNameLst>
                                      </p:cBhvr>
                                      <p:tavLst>
                                        <p:tav tm="0">
                                          <p:val>
                                            <p:strVal val="#ppt_y+#ppt_h/2"/>
                                          </p:val>
                                        </p:tav>
                                        <p:tav tm="100000">
                                          <p:val>
                                            <p:strVal val="#ppt_y"/>
                                          </p:val>
                                        </p:tav>
                                      </p:tavLst>
                                    </p:anim>
                                    <p:anim calcmode="lin" valueType="num">
                                      <p:cBhvr>
                                        <p:cTn id="9" dur="500" fill="hold"/>
                                        <p:tgtEl>
                                          <p:spTgt spid="37890"/>
                                        </p:tgtEl>
                                        <p:attrNameLst>
                                          <p:attrName>ppt_w</p:attrName>
                                        </p:attrNameLst>
                                      </p:cBhvr>
                                      <p:tavLst>
                                        <p:tav tm="0">
                                          <p:val>
                                            <p:strVal val="#ppt_w"/>
                                          </p:val>
                                        </p:tav>
                                        <p:tav tm="100000">
                                          <p:val>
                                            <p:strVal val="#ppt_w"/>
                                          </p:val>
                                        </p:tav>
                                      </p:tavLst>
                                    </p:anim>
                                    <p:anim calcmode="lin" valueType="num">
                                      <p:cBhvr>
                                        <p:cTn id="10" dur="500" fill="hold"/>
                                        <p:tgtEl>
                                          <p:spTgt spid="37890"/>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2" fill="hold" nodeType="afterEffect">
                                  <p:stCondLst>
                                    <p:cond delay="0"/>
                                  </p:stCondLst>
                                  <p:childTnLst>
                                    <p:set>
                                      <p:cBhvr>
                                        <p:cTn id="13" dur="1" fill="hold">
                                          <p:stCondLst>
                                            <p:cond delay="0"/>
                                          </p:stCondLst>
                                        </p:cTn>
                                        <p:tgtEl>
                                          <p:spTgt spid="37895"/>
                                        </p:tgtEl>
                                        <p:attrNameLst>
                                          <p:attrName>style.visibility</p:attrName>
                                        </p:attrNameLst>
                                      </p:cBhvr>
                                      <p:to>
                                        <p:strVal val="visible"/>
                                      </p:to>
                                    </p:set>
                                    <p:anim calcmode="lin" valueType="num">
                                      <p:cBhvr>
                                        <p:cTn id="14" dur="500" fill="hold"/>
                                        <p:tgtEl>
                                          <p:spTgt spid="37895"/>
                                        </p:tgtEl>
                                        <p:attrNameLst>
                                          <p:attrName>ppt_x</p:attrName>
                                        </p:attrNameLst>
                                      </p:cBhvr>
                                      <p:tavLst>
                                        <p:tav tm="0">
                                          <p:val>
                                            <p:strVal val="#ppt_x+#ppt_w/2"/>
                                          </p:val>
                                        </p:tav>
                                        <p:tav tm="100000">
                                          <p:val>
                                            <p:strVal val="#ppt_x"/>
                                          </p:val>
                                        </p:tav>
                                      </p:tavLst>
                                    </p:anim>
                                    <p:anim calcmode="lin" valueType="num">
                                      <p:cBhvr>
                                        <p:cTn id="15" dur="500" fill="hold"/>
                                        <p:tgtEl>
                                          <p:spTgt spid="37895"/>
                                        </p:tgtEl>
                                        <p:attrNameLst>
                                          <p:attrName>ppt_y</p:attrName>
                                        </p:attrNameLst>
                                      </p:cBhvr>
                                      <p:tavLst>
                                        <p:tav tm="0">
                                          <p:val>
                                            <p:strVal val="#ppt_y"/>
                                          </p:val>
                                        </p:tav>
                                        <p:tav tm="100000">
                                          <p:val>
                                            <p:strVal val="#ppt_y"/>
                                          </p:val>
                                        </p:tav>
                                      </p:tavLst>
                                    </p:anim>
                                    <p:anim calcmode="lin" valueType="num">
                                      <p:cBhvr>
                                        <p:cTn id="16" dur="500" fill="hold"/>
                                        <p:tgtEl>
                                          <p:spTgt spid="37895"/>
                                        </p:tgtEl>
                                        <p:attrNameLst>
                                          <p:attrName>ppt_w</p:attrName>
                                        </p:attrNameLst>
                                      </p:cBhvr>
                                      <p:tavLst>
                                        <p:tav tm="0">
                                          <p:val>
                                            <p:fltVal val="0"/>
                                          </p:val>
                                        </p:tav>
                                        <p:tav tm="100000">
                                          <p:val>
                                            <p:strVal val="#ppt_w"/>
                                          </p:val>
                                        </p:tav>
                                      </p:tavLst>
                                    </p:anim>
                                    <p:anim calcmode="lin" valueType="num">
                                      <p:cBhvr>
                                        <p:cTn id="17" dur="500" fill="hold"/>
                                        <p:tgtEl>
                                          <p:spTgt spid="37895"/>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1000"/>
                                  </p:stCondLst>
                                  <p:childTnLst>
                                    <p:set>
                                      <p:cBhvr>
                                        <p:cTn id="20" dur="1" fill="hold">
                                          <p:stCondLst>
                                            <p:cond delay="0"/>
                                          </p:stCondLst>
                                        </p:cTn>
                                        <p:tgtEl>
                                          <p:spTgt spid="37891">
                                            <p:txEl>
                                              <p:pRg st="0" end="0"/>
                                            </p:txEl>
                                          </p:spTgt>
                                        </p:tgtEl>
                                        <p:attrNameLst>
                                          <p:attrName>style.visibility</p:attrName>
                                        </p:attrNameLst>
                                      </p:cBhvr>
                                      <p:to>
                                        <p:strVal val="visible"/>
                                      </p:to>
                                    </p:set>
                                    <p:anim calcmode="lin" valueType="num">
                                      <p:cBhvr>
                                        <p:cTn id="21" dur="500" fill="hold"/>
                                        <p:tgtEl>
                                          <p:spTgt spid="37891">
                                            <p:txEl>
                                              <p:pRg st="0" end="0"/>
                                            </p:txEl>
                                          </p:spTgt>
                                        </p:tgtEl>
                                        <p:attrNameLst>
                                          <p:attrName>ppt_x</p:attrName>
                                        </p:attrNameLst>
                                      </p:cBhvr>
                                      <p:tavLst>
                                        <p:tav tm="0">
                                          <p:val>
                                            <p:strVal val="#ppt_x-#ppt_w/2"/>
                                          </p:val>
                                        </p:tav>
                                        <p:tav tm="100000">
                                          <p:val>
                                            <p:strVal val="#ppt_x"/>
                                          </p:val>
                                        </p:tav>
                                      </p:tavLst>
                                    </p:anim>
                                    <p:anim calcmode="lin" valueType="num">
                                      <p:cBhvr>
                                        <p:cTn id="22" dur="500" fill="hold"/>
                                        <p:tgtEl>
                                          <p:spTgt spid="37891">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37891">
                                            <p:txEl>
                                              <p:pRg st="0" end="0"/>
                                            </p:txEl>
                                          </p:spTgt>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17" presetClass="entr" presetSubtype="8" fill="hold" grpId="0" nodeType="afterEffect">
                                  <p:stCondLst>
                                    <p:cond delay="1000"/>
                                  </p:stCondLst>
                                  <p:childTnLst>
                                    <p:set>
                                      <p:cBhvr>
                                        <p:cTn id="27" dur="1" fill="hold">
                                          <p:stCondLst>
                                            <p:cond delay="0"/>
                                          </p:stCondLst>
                                        </p:cTn>
                                        <p:tgtEl>
                                          <p:spTgt spid="37891">
                                            <p:txEl>
                                              <p:pRg st="1" end="1"/>
                                            </p:txEl>
                                          </p:spTgt>
                                        </p:tgtEl>
                                        <p:attrNameLst>
                                          <p:attrName>style.visibility</p:attrName>
                                        </p:attrNameLst>
                                      </p:cBhvr>
                                      <p:to>
                                        <p:strVal val="visible"/>
                                      </p:to>
                                    </p:set>
                                    <p:anim calcmode="lin" valueType="num">
                                      <p:cBhvr>
                                        <p:cTn id="28" dur="500" fill="hold"/>
                                        <p:tgtEl>
                                          <p:spTgt spid="37891">
                                            <p:txEl>
                                              <p:pRg st="1" end="1"/>
                                            </p:txEl>
                                          </p:spTgt>
                                        </p:tgtEl>
                                        <p:attrNameLst>
                                          <p:attrName>ppt_x</p:attrName>
                                        </p:attrNameLst>
                                      </p:cBhvr>
                                      <p:tavLst>
                                        <p:tav tm="0">
                                          <p:val>
                                            <p:strVal val="#ppt_x-#ppt_w/2"/>
                                          </p:val>
                                        </p:tav>
                                        <p:tav tm="100000">
                                          <p:val>
                                            <p:strVal val="#ppt_x"/>
                                          </p:val>
                                        </p:tav>
                                      </p:tavLst>
                                    </p:anim>
                                    <p:anim calcmode="lin" valueType="num">
                                      <p:cBhvr>
                                        <p:cTn id="29" dur="500" fill="hold"/>
                                        <p:tgtEl>
                                          <p:spTgt spid="37891">
                                            <p:txEl>
                                              <p:pRg st="1" end="1"/>
                                            </p:txEl>
                                          </p:spTgt>
                                        </p:tgtEl>
                                        <p:attrNameLst>
                                          <p:attrName>ppt_y</p:attrName>
                                        </p:attrNameLst>
                                      </p:cBhvr>
                                      <p:tavLst>
                                        <p:tav tm="0">
                                          <p:val>
                                            <p:strVal val="#ppt_y"/>
                                          </p:val>
                                        </p:tav>
                                        <p:tav tm="100000">
                                          <p:val>
                                            <p:strVal val="#ppt_y"/>
                                          </p:val>
                                        </p:tav>
                                      </p:tavLst>
                                    </p:anim>
                                    <p:anim calcmode="lin" valueType="num">
                                      <p:cBhvr>
                                        <p:cTn id="30"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7891">
                                            <p:txEl>
                                              <p:pRg st="1" end="1"/>
                                            </p:txEl>
                                          </p:spTgt>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17" presetClass="entr" presetSubtype="8" fill="hold" grpId="0" nodeType="afterEffect">
                                  <p:stCondLst>
                                    <p:cond delay="1000"/>
                                  </p:stCondLst>
                                  <p:childTnLst>
                                    <p:set>
                                      <p:cBhvr>
                                        <p:cTn id="34" dur="1" fill="hold">
                                          <p:stCondLst>
                                            <p:cond delay="0"/>
                                          </p:stCondLst>
                                        </p:cTn>
                                        <p:tgtEl>
                                          <p:spTgt spid="37891">
                                            <p:txEl>
                                              <p:pRg st="2" end="2"/>
                                            </p:txEl>
                                          </p:spTgt>
                                        </p:tgtEl>
                                        <p:attrNameLst>
                                          <p:attrName>style.visibility</p:attrName>
                                        </p:attrNameLst>
                                      </p:cBhvr>
                                      <p:to>
                                        <p:strVal val="visible"/>
                                      </p:to>
                                    </p:set>
                                    <p:anim calcmode="lin" valueType="num">
                                      <p:cBhvr>
                                        <p:cTn id="35" dur="500" fill="hold"/>
                                        <p:tgtEl>
                                          <p:spTgt spid="37891">
                                            <p:txEl>
                                              <p:pRg st="2" end="2"/>
                                            </p:txEl>
                                          </p:spTgt>
                                        </p:tgtEl>
                                        <p:attrNameLst>
                                          <p:attrName>ppt_x</p:attrName>
                                        </p:attrNameLst>
                                      </p:cBhvr>
                                      <p:tavLst>
                                        <p:tav tm="0">
                                          <p:val>
                                            <p:strVal val="#ppt_x-#ppt_w/2"/>
                                          </p:val>
                                        </p:tav>
                                        <p:tav tm="100000">
                                          <p:val>
                                            <p:strVal val="#ppt_x"/>
                                          </p:val>
                                        </p:tav>
                                      </p:tavLst>
                                    </p:anim>
                                    <p:anim calcmode="lin" valueType="num">
                                      <p:cBhvr>
                                        <p:cTn id="36" dur="500" fill="hold"/>
                                        <p:tgtEl>
                                          <p:spTgt spid="37891">
                                            <p:txEl>
                                              <p:pRg st="2" end="2"/>
                                            </p:txEl>
                                          </p:spTgt>
                                        </p:tgtEl>
                                        <p:attrNameLst>
                                          <p:attrName>ppt_y</p:attrName>
                                        </p:attrNameLst>
                                      </p:cBhvr>
                                      <p:tavLst>
                                        <p:tav tm="0">
                                          <p:val>
                                            <p:strVal val="#ppt_y"/>
                                          </p:val>
                                        </p:tav>
                                        <p:tav tm="100000">
                                          <p:val>
                                            <p:strVal val="#ppt_y"/>
                                          </p:val>
                                        </p:tav>
                                      </p:tavLst>
                                    </p:anim>
                                    <p:anim calcmode="lin" valueType="num">
                                      <p:cBhvr>
                                        <p:cTn id="37"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789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Purdue University Writing Lab</a:t>
            </a:r>
          </a:p>
        </p:txBody>
      </p:sp>
      <p:sp>
        <p:nvSpPr>
          <p:cNvPr id="20482" name="Rectangle 2"/>
          <p:cNvSpPr>
            <a:spLocks noGrp="1" noChangeArrowheads="1"/>
          </p:cNvSpPr>
          <p:nvPr>
            <p:ph type="title"/>
          </p:nvPr>
        </p:nvSpPr>
        <p:spPr>
          <a:xfrm>
            <a:off x="1371600" y="381000"/>
            <a:ext cx="7772400" cy="1143000"/>
          </a:xfrm>
          <a:noFill/>
          <a:ln/>
          <a:effectLst>
            <a:outerShdw dist="13470" dir="2700000" algn="ctr" rotWithShape="0">
              <a:schemeClr val="bg2"/>
            </a:outerShdw>
          </a:effectLst>
        </p:spPr>
        <p:txBody>
          <a:bodyPr lIns="92075" tIns="46038" rIns="92075" bIns="46038"/>
          <a:lstStyle/>
          <a:p>
            <a:r>
              <a:rPr lang="en-US"/>
              <a:t>Examine for credibility</a:t>
            </a:r>
          </a:p>
        </p:txBody>
      </p:sp>
      <p:sp>
        <p:nvSpPr>
          <p:cNvPr id="20483" name="Rectangle 3"/>
          <p:cNvSpPr>
            <a:spLocks noGrp="1" noChangeArrowheads="1"/>
          </p:cNvSpPr>
          <p:nvPr>
            <p:ph type="body" sz="half" idx="1"/>
          </p:nvPr>
        </p:nvSpPr>
        <p:spPr>
          <a:xfrm>
            <a:off x="0" y="1981200"/>
            <a:ext cx="5638800" cy="4495800"/>
          </a:xfrm>
          <a:noFill/>
          <a:ln/>
        </p:spPr>
        <p:txBody>
          <a:bodyPr lIns="92075" tIns="46038" rIns="92075" bIns="46038"/>
          <a:lstStyle/>
          <a:p>
            <a:r>
              <a:rPr lang="en-US" sz="2400"/>
              <a:t>Who is the author of the site?</a:t>
            </a:r>
          </a:p>
          <a:p>
            <a:r>
              <a:rPr lang="en-US" sz="2400"/>
              <a:t>What is the authority or expertise of the individual or group?</a:t>
            </a:r>
          </a:p>
          <a:p>
            <a:r>
              <a:rPr lang="en-US" sz="2400"/>
              <a:t>What else comes up when you type the author’s name into a search engine?</a:t>
            </a:r>
          </a:p>
          <a:p>
            <a:r>
              <a:rPr lang="en-US" sz="2400"/>
              <a:t>Does the source have a political or business agenda?</a:t>
            </a:r>
          </a:p>
          <a:p>
            <a:r>
              <a:rPr lang="en-US" sz="2400"/>
              <a:t>Is the site sponsored by a political or business group?  If so, what can you find out about that group?</a:t>
            </a:r>
          </a:p>
        </p:txBody>
      </p:sp>
      <p:graphicFrame>
        <p:nvGraphicFramePr>
          <p:cNvPr id="90112" name="Object 1024"/>
          <p:cNvGraphicFramePr>
            <a:graphicFrameLocks/>
          </p:cNvGraphicFramePr>
          <p:nvPr>
            <p:ph type="clipArt" sz="half" idx="2"/>
          </p:nvPr>
        </p:nvGraphicFramePr>
        <p:xfrm>
          <a:off x="5715000" y="1828800"/>
          <a:ext cx="3048000" cy="4114800"/>
        </p:xfrm>
        <a:graphic>
          <a:graphicData uri="http://schemas.openxmlformats.org/presentationml/2006/ole">
            <p:oleObj spid="_x0000_s90112" name="Clip" r:id="rId4" imgW="3238095" imgH="4838095" progId="MS_ClipArt_Gallery.2">
              <p:embed/>
            </p:oleObj>
          </a:graphicData>
        </a:graphic>
      </p:graphicFrame>
      <p:graphicFrame>
        <p:nvGraphicFramePr>
          <p:cNvPr id="90113" name="Object 1025"/>
          <p:cNvGraphicFramePr>
            <a:graphicFrameLocks noChangeAspect="1"/>
          </p:cNvGraphicFramePr>
          <p:nvPr/>
        </p:nvGraphicFramePr>
        <p:xfrm>
          <a:off x="1143000" y="304800"/>
          <a:ext cx="1066800" cy="1057275"/>
        </p:xfrm>
        <a:graphic>
          <a:graphicData uri="http://schemas.openxmlformats.org/presentationml/2006/ole">
            <p:oleObj spid="_x0000_s90113" name="Clip" r:id="rId5" imgW="3709440" imgH="3682080" progId="MS_ClipArt_Gallery.5">
              <p:embed/>
            </p:oleObj>
          </a:graphicData>
        </a:graphic>
      </p:graphicFrame>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0113"/>
                                        </p:tgtEl>
                                        <p:attrNameLst>
                                          <p:attrName>style.visibility</p:attrName>
                                        </p:attrNameLst>
                                      </p:cBhvr>
                                      <p:to>
                                        <p:strVal val="visible"/>
                                      </p:to>
                                    </p:set>
                                    <p:anim calcmode="lin" valueType="num">
                                      <p:cBhvr additive="base">
                                        <p:cTn id="7" dur="500" fill="hold"/>
                                        <p:tgtEl>
                                          <p:spTgt spid="90113"/>
                                        </p:tgtEl>
                                        <p:attrNameLst>
                                          <p:attrName>ppt_x</p:attrName>
                                        </p:attrNameLst>
                                      </p:cBhvr>
                                      <p:tavLst>
                                        <p:tav tm="0">
                                          <p:val>
                                            <p:strVal val="0-#ppt_w/2"/>
                                          </p:val>
                                        </p:tav>
                                        <p:tav tm="100000">
                                          <p:val>
                                            <p:strVal val="#ppt_x"/>
                                          </p:val>
                                        </p:tav>
                                      </p:tavLst>
                                    </p:anim>
                                    <p:anim calcmode="lin" valueType="num">
                                      <p:cBhvr additive="base">
                                        <p:cTn id="8" dur="500" fill="hold"/>
                                        <p:tgtEl>
                                          <p:spTgt spid="90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additive="base">
                                        <p:cTn id="12" dur="500" fill="hold"/>
                                        <p:tgtEl>
                                          <p:spTgt spid="20482"/>
                                        </p:tgtEl>
                                        <p:attrNameLst>
                                          <p:attrName>ppt_x</p:attrName>
                                        </p:attrNameLst>
                                      </p:cBhvr>
                                      <p:tavLst>
                                        <p:tav tm="0">
                                          <p:val>
                                            <p:strVal val="1+#ppt_w/2"/>
                                          </p:val>
                                        </p:tav>
                                        <p:tav tm="100000">
                                          <p:val>
                                            <p:strVal val="#ppt_x"/>
                                          </p:val>
                                        </p:tav>
                                      </p:tavLst>
                                    </p:anim>
                                    <p:anim calcmode="lin" valueType="num">
                                      <p:cBhvr additive="base">
                                        <p:cTn id="13" dur="500" fill="hold"/>
                                        <p:tgtEl>
                                          <p:spTgt spid="2048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nodeType="afterEffect">
                                  <p:stCondLst>
                                    <p:cond delay="0"/>
                                  </p:stCondLst>
                                  <p:childTnLst>
                                    <p:set>
                                      <p:cBhvr>
                                        <p:cTn id="16" dur="1" fill="hold">
                                          <p:stCondLst>
                                            <p:cond delay="0"/>
                                          </p:stCondLst>
                                        </p:cTn>
                                        <p:tgtEl>
                                          <p:spTgt spid="90112"/>
                                        </p:tgtEl>
                                        <p:attrNameLst>
                                          <p:attrName>style.visibility</p:attrName>
                                        </p:attrNameLst>
                                      </p:cBhvr>
                                      <p:to>
                                        <p:strVal val="visible"/>
                                      </p:to>
                                    </p:set>
                                    <p:anim calcmode="lin" valueType="num">
                                      <p:cBhvr>
                                        <p:cTn id="17" dur="500" fill="hold"/>
                                        <p:tgtEl>
                                          <p:spTgt spid="90112"/>
                                        </p:tgtEl>
                                        <p:attrNameLst>
                                          <p:attrName>ppt_x</p:attrName>
                                        </p:attrNameLst>
                                      </p:cBhvr>
                                      <p:tavLst>
                                        <p:tav tm="0">
                                          <p:val>
                                            <p:strVal val="#ppt_x"/>
                                          </p:val>
                                        </p:tav>
                                        <p:tav tm="100000">
                                          <p:val>
                                            <p:strVal val="#ppt_x"/>
                                          </p:val>
                                        </p:tav>
                                      </p:tavLst>
                                    </p:anim>
                                    <p:anim calcmode="lin" valueType="num">
                                      <p:cBhvr>
                                        <p:cTn id="18" dur="500" fill="hold"/>
                                        <p:tgtEl>
                                          <p:spTgt spid="90112"/>
                                        </p:tgtEl>
                                        <p:attrNameLst>
                                          <p:attrName>ppt_y</p:attrName>
                                        </p:attrNameLst>
                                      </p:cBhvr>
                                      <p:tavLst>
                                        <p:tav tm="0">
                                          <p:val>
                                            <p:strVal val="#ppt_y+#ppt_h/2"/>
                                          </p:val>
                                        </p:tav>
                                        <p:tav tm="100000">
                                          <p:val>
                                            <p:strVal val="#ppt_y"/>
                                          </p:val>
                                        </p:tav>
                                      </p:tavLst>
                                    </p:anim>
                                    <p:anim calcmode="lin" valueType="num">
                                      <p:cBhvr>
                                        <p:cTn id="19" dur="500" fill="hold"/>
                                        <p:tgtEl>
                                          <p:spTgt spid="90112"/>
                                        </p:tgtEl>
                                        <p:attrNameLst>
                                          <p:attrName>ppt_w</p:attrName>
                                        </p:attrNameLst>
                                      </p:cBhvr>
                                      <p:tavLst>
                                        <p:tav tm="0">
                                          <p:val>
                                            <p:strVal val="#ppt_w"/>
                                          </p:val>
                                        </p:tav>
                                        <p:tav tm="100000">
                                          <p:val>
                                            <p:strVal val="#ppt_w"/>
                                          </p:val>
                                        </p:tav>
                                      </p:tavLst>
                                    </p:anim>
                                    <p:anim calcmode="lin" valueType="num">
                                      <p:cBhvr>
                                        <p:cTn id="20" dur="500" fill="hold"/>
                                        <p:tgtEl>
                                          <p:spTgt spid="90112"/>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17" presetClass="entr" presetSubtype="8" fill="hold" grpId="0" nodeType="afterEffect">
                                  <p:stCondLst>
                                    <p:cond delay="0"/>
                                  </p:stCondLst>
                                  <p:childTnLst>
                                    <p:set>
                                      <p:cBhvr>
                                        <p:cTn id="23" dur="1" fill="hold">
                                          <p:stCondLst>
                                            <p:cond delay="0"/>
                                          </p:stCondLst>
                                        </p:cTn>
                                        <p:tgtEl>
                                          <p:spTgt spid="20483">
                                            <p:txEl>
                                              <p:pRg st="0" end="0"/>
                                            </p:txEl>
                                          </p:spTgt>
                                        </p:tgtEl>
                                        <p:attrNameLst>
                                          <p:attrName>style.visibility</p:attrName>
                                        </p:attrNameLst>
                                      </p:cBhvr>
                                      <p:to>
                                        <p:strVal val="visible"/>
                                      </p:to>
                                    </p:set>
                                    <p:anim calcmode="lin" valueType="num">
                                      <p:cBhvr>
                                        <p:cTn id="24" dur="500" fill="hold"/>
                                        <p:tgtEl>
                                          <p:spTgt spid="20483">
                                            <p:txEl>
                                              <p:pRg st="0" end="0"/>
                                            </p:txEl>
                                          </p:spTgt>
                                        </p:tgtEl>
                                        <p:attrNameLst>
                                          <p:attrName>ppt_x</p:attrName>
                                        </p:attrNameLst>
                                      </p:cBhvr>
                                      <p:tavLst>
                                        <p:tav tm="0">
                                          <p:val>
                                            <p:strVal val="#ppt_x-#ppt_w/2"/>
                                          </p:val>
                                        </p:tav>
                                        <p:tav tm="100000">
                                          <p:val>
                                            <p:strVal val="#ppt_x"/>
                                          </p:val>
                                        </p:tav>
                                      </p:tavLst>
                                    </p:anim>
                                    <p:anim calcmode="lin" valueType="num">
                                      <p:cBhvr>
                                        <p:cTn id="25" dur="500" fill="hold"/>
                                        <p:tgtEl>
                                          <p:spTgt spid="2048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0483">
                                            <p:txEl>
                                              <p:pRg st="0" end="0"/>
                                            </p:txEl>
                                          </p:spTgt>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17" presetClass="entr" presetSubtype="8" fill="hold" grpId="0" nodeType="afterEffect">
                                  <p:stCondLst>
                                    <p:cond delay="0"/>
                                  </p:stCondLst>
                                  <p:childTnLst>
                                    <p:set>
                                      <p:cBhvr>
                                        <p:cTn id="30" dur="1" fill="hold">
                                          <p:stCondLst>
                                            <p:cond delay="0"/>
                                          </p:stCondLst>
                                        </p:cTn>
                                        <p:tgtEl>
                                          <p:spTgt spid="20483">
                                            <p:txEl>
                                              <p:pRg st="1" end="1"/>
                                            </p:txEl>
                                          </p:spTgt>
                                        </p:tgtEl>
                                        <p:attrNameLst>
                                          <p:attrName>style.visibility</p:attrName>
                                        </p:attrNameLst>
                                      </p:cBhvr>
                                      <p:to>
                                        <p:strVal val="visible"/>
                                      </p:to>
                                    </p:set>
                                    <p:anim calcmode="lin" valueType="num">
                                      <p:cBhvr>
                                        <p:cTn id="31" dur="500" fill="hold"/>
                                        <p:tgtEl>
                                          <p:spTgt spid="20483">
                                            <p:txEl>
                                              <p:pRg st="1" end="1"/>
                                            </p:txEl>
                                          </p:spTgt>
                                        </p:tgtEl>
                                        <p:attrNameLst>
                                          <p:attrName>ppt_x</p:attrName>
                                        </p:attrNameLst>
                                      </p:cBhvr>
                                      <p:tavLst>
                                        <p:tav tm="0">
                                          <p:val>
                                            <p:strVal val="#ppt_x-#ppt_w/2"/>
                                          </p:val>
                                        </p:tav>
                                        <p:tav tm="100000">
                                          <p:val>
                                            <p:strVal val="#ppt_x"/>
                                          </p:val>
                                        </p:tav>
                                      </p:tavLst>
                                    </p:anim>
                                    <p:anim calcmode="lin" valueType="num">
                                      <p:cBhvr>
                                        <p:cTn id="32" dur="500" fill="hold"/>
                                        <p:tgtEl>
                                          <p:spTgt spid="20483">
                                            <p:txEl>
                                              <p:pRg st="1" end="1"/>
                                            </p:txEl>
                                          </p:spTgt>
                                        </p:tgtEl>
                                        <p:attrNameLst>
                                          <p:attrName>ppt_y</p:attrName>
                                        </p:attrNameLst>
                                      </p:cBhvr>
                                      <p:tavLst>
                                        <p:tav tm="0">
                                          <p:val>
                                            <p:strVal val="#ppt_y"/>
                                          </p:val>
                                        </p:tav>
                                        <p:tav tm="100000">
                                          <p:val>
                                            <p:strVal val="#ppt_y"/>
                                          </p:val>
                                        </p:tav>
                                      </p:tavLst>
                                    </p:anim>
                                    <p:anim calcmode="lin" valueType="num">
                                      <p:cBhvr>
                                        <p:cTn id="33"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20483">
                                            <p:txEl>
                                              <p:pRg st="1" end="1"/>
                                            </p:txEl>
                                          </p:spTgt>
                                        </p:tgtEl>
                                        <p:attrNameLst>
                                          <p:attrName>ppt_h</p:attrName>
                                        </p:attrNameLst>
                                      </p:cBhvr>
                                      <p:tavLst>
                                        <p:tav tm="0">
                                          <p:val>
                                            <p:strVal val="#ppt_h"/>
                                          </p:val>
                                        </p:tav>
                                        <p:tav tm="100000">
                                          <p:val>
                                            <p:strVal val="#ppt_h"/>
                                          </p:val>
                                        </p:tav>
                                      </p:tavLst>
                                    </p:anim>
                                  </p:childTnLst>
                                </p:cTn>
                              </p:par>
                            </p:childTnLst>
                          </p:cTn>
                        </p:par>
                        <p:par>
                          <p:cTn id="35" fill="hold">
                            <p:stCondLst>
                              <p:cond delay="2500"/>
                            </p:stCondLst>
                            <p:childTnLst>
                              <p:par>
                                <p:cTn id="36" presetID="17" presetClass="entr" presetSubtype="8" fill="hold" grpId="0" nodeType="afterEffect">
                                  <p:stCondLst>
                                    <p:cond delay="0"/>
                                  </p:stCondLst>
                                  <p:childTnLst>
                                    <p:set>
                                      <p:cBhvr>
                                        <p:cTn id="37" dur="1" fill="hold">
                                          <p:stCondLst>
                                            <p:cond delay="0"/>
                                          </p:stCondLst>
                                        </p:cTn>
                                        <p:tgtEl>
                                          <p:spTgt spid="20483">
                                            <p:txEl>
                                              <p:pRg st="2" end="2"/>
                                            </p:txEl>
                                          </p:spTgt>
                                        </p:tgtEl>
                                        <p:attrNameLst>
                                          <p:attrName>style.visibility</p:attrName>
                                        </p:attrNameLst>
                                      </p:cBhvr>
                                      <p:to>
                                        <p:strVal val="visible"/>
                                      </p:to>
                                    </p:set>
                                    <p:anim calcmode="lin" valueType="num">
                                      <p:cBhvr>
                                        <p:cTn id="38" dur="500" fill="hold"/>
                                        <p:tgtEl>
                                          <p:spTgt spid="20483">
                                            <p:txEl>
                                              <p:pRg st="2" end="2"/>
                                            </p:txEl>
                                          </p:spTgt>
                                        </p:tgtEl>
                                        <p:attrNameLst>
                                          <p:attrName>ppt_x</p:attrName>
                                        </p:attrNameLst>
                                      </p:cBhvr>
                                      <p:tavLst>
                                        <p:tav tm="0">
                                          <p:val>
                                            <p:strVal val="#ppt_x-#ppt_w/2"/>
                                          </p:val>
                                        </p:tav>
                                        <p:tav tm="100000">
                                          <p:val>
                                            <p:strVal val="#ppt_x"/>
                                          </p:val>
                                        </p:tav>
                                      </p:tavLst>
                                    </p:anim>
                                    <p:anim calcmode="lin" valueType="num">
                                      <p:cBhvr>
                                        <p:cTn id="39" dur="500" fill="hold"/>
                                        <p:tgtEl>
                                          <p:spTgt spid="20483">
                                            <p:txEl>
                                              <p:pRg st="2" end="2"/>
                                            </p:txEl>
                                          </p:spTgt>
                                        </p:tgtEl>
                                        <p:attrNameLst>
                                          <p:attrName>ppt_y</p:attrName>
                                        </p:attrNameLst>
                                      </p:cBhvr>
                                      <p:tavLst>
                                        <p:tav tm="0">
                                          <p:val>
                                            <p:strVal val="#ppt_y"/>
                                          </p:val>
                                        </p:tav>
                                        <p:tav tm="100000">
                                          <p:val>
                                            <p:strVal val="#ppt_y"/>
                                          </p:val>
                                        </p:tav>
                                      </p:tavLst>
                                    </p:anim>
                                    <p:anim calcmode="lin" valueType="num">
                                      <p:cBhvr>
                                        <p:cTn id="40" dur="5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20483">
                                            <p:txEl>
                                              <p:pRg st="2" end="2"/>
                                            </p:txEl>
                                          </p:spTgt>
                                        </p:tgtEl>
                                        <p:attrNameLst>
                                          <p:attrName>ppt_h</p:attrName>
                                        </p:attrNameLst>
                                      </p:cBhvr>
                                      <p:tavLst>
                                        <p:tav tm="0">
                                          <p:val>
                                            <p:strVal val="#ppt_h"/>
                                          </p:val>
                                        </p:tav>
                                        <p:tav tm="100000">
                                          <p:val>
                                            <p:strVal val="#ppt_h"/>
                                          </p:val>
                                        </p:tav>
                                      </p:tavLst>
                                    </p:anim>
                                  </p:childTnLst>
                                </p:cTn>
                              </p:par>
                            </p:childTnLst>
                          </p:cTn>
                        </p:par>
                        <p:par>
                          <p:cTn id="42" fill="hold">
                            <p:stCondLst>
                              <p:cond delay="3000"/>
                            </p:stCondLst>
                            <p:childTnLst>
                              <p:par>
                                <p:cTn id="43" presetID="17" presetClass="entr" presetSubtype="8" fill="hold" grpId="0" nodeType="afterEffect">
                                  <p:stCondLst>
                                    <p:cond delay="0"/>
                                  </p:stCondLst>
                                  <p:childTnLst>
                                    <p:set>
                                      <p:cBhvr>
                                        <p:cTn id="44" dur="1" fill="hold">
                                          <p:stCondLst>
                                            <p:cond delay="0"/>
                                          </p:stCondLst>
                                        </p:cTn>
                                        <p:tgtEl>
                                          <p:spTgt spid="20483">
                                            <p:txEl>
                                              <p:pRg st="3" end="3"/>
                                            </p:txEl>
                                          </p:spTgt>
                                        </p:tgtEl>
                                        <p:attrNameLst>
                                          <p:attrName>style.visibility</p:attrName>
                                        </p:attrNameLst>
                                      </p:cBhvr>
                                      <p:to>
                                        <p:strVal val="visible"/>
                                      </p:to>
                                    </p:set>
                                    <p:anim calcmode="lin" valueType="num">
                                      <p:cBhvr>
                                        <p:cTn id="45" dur="500" fill="hold"/>
                                        <p:tgtEl>
                                          <p:spTgt spid="20483">
                                            <p:txEl>
                                              <p:pRg st="3" end="3"/>
                                            </p:txEl>
                                          </p:spTgt>
                                        </p:tgtEl>
                                        <p:attrNameLst>
                                          <p:attrName>ppt_x</p:attrName>
                                        </p:attrNameLst>
                                      </p:cBhvr>
                                      <p:tavLst>
                                        <p:tav tm="0">
                                          <p:val>
                                            <p:strVal val="#ppt_x-#ppt_w/2"/>
                                          </p:val>
                                        </p:tav>
                                        <p:tav tm="100000">
                                          <p:val>
                                            <p:strVal val="#ppt_x"/>
                                          </p:val>
                                        </p:tav>
                                      </p:tavLst>
                                    </p:anim>
                                    <p:anim calcmode="lin" valueType="num">
                                      <p:cBhvr>
                                        <p:cTn id="46" dur="500" fill="hold"/>
                                        <p:tgtEl>
                                          <p:spTgt spid="20483">
                                            <p:txEl>
                                              <p:pRg st="3" end="3"/>
                                            </p:txEl>
                                          </p:spTgt>
                                        </p:tgtEl>
                                        <p:attrNameLst>
                                          <p:attrName>ppt_y</p:attrName>
                                        </p:attrNameLst>
                                      </p:cBhvr>
                                      <p:tavLst>
                                        <p:tav tm="0">
                                          <p:val>
                                            <p:strVal val="#ppt_y"/>
                                          </p:val>
                                        </p:tav>
                                        <p:tav tm="100000">
                                          <p:val>
                                            <p:strVal val="#ppt_y"/>
                                          </p:val>
                                        </p:tav>
                                      </p:tavLst>
                                    </p:anim>
                                    <p:anim calcmode="lin" valueType="num">
                                      <p:cBhvr>
                                        <p:cTn id="47"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20483">
                                            <p:txEl>
                                              <p:pRg st="3" end="3"/>
                                            </p:txEl>
                                          </p:spTgt>
                                        </p:tgtEl>
                                        <p:attrNameLst>
                                          <p:attrName>ppt_h</p:attrName>
                                        </p:attrNameLst>
                                      </p:cBhvr>
                                      <p:tavLst>
                                        <p:tav tm="0">
                                          <p:val>
                                            <p:strVal val="#ppt_h"/>
                                          </p:val>
                                        </p:tav>
                                        <p:tav tm="100000">
                                          <p:val>
                                            <p:strVal val="#ppt_h"/>
                                          </p:val>
                                        </p:tav>
                                      </p:tavLst>
                                    </p:anim>
                                  </p:childTnLst>
                                </p:cTn>
                              </p:par>
                            </p:childTnLst>
                          </p:cTn>
                        </p:par>
                        <p:par>
                          <p:cTn id="49" fill="hold">
                            <p:stCondLst>
                              <p:cond delay="3500"/>
                            </p:stCondLst>
                            <p:childTnLst>
                              <p:par>
                                <p:cTn id="50" presetID="17" presetClass="entr" presetSubtype="8" fill="hold" grpId="0" nodeType="afterEffect">
                                  <p:stCondLst>
                                    <p:cond delay="0"/>
                                  </p:stCondLst>
                                  <p:childTnLst>
                                    <p:set>
                                      <p:cBhvr>
                                        <p:cTn id="51" dur="1" fill="hold">
                                          <p:stCondLst>
                                            <p:cond delay="0"/>
                                          </p:stCondLst>
                                        </p:cTn>
                                        <p:tgtEl>
                                          <p:spTgt spid="20483">
                                            <p:txEl>
                                              <p:pRg st="4" end="4"/>
                                            </p:txEl>
                                          </p:spTgt>
                                        </p:tgtEl>
                                        <p:attrNameLst>
                                          <p:attrName>style.visibility</p:attrName>
                                        </p:attrNameLst>
                                      </p:cBhvr>
                                      <p:to>
                                        <p:strVal val="visible"/>
                                      </p:to>
                                    </p:set>
                                    <p:anim calcmode="lin" valueType="num">
                                      <p:cBhvr>
                                        <p:cTn id="52" dur="500" fill="hold"/>
                                        <p:tgtEl>
                                          <p:spTgt spid="20483">
                                            <p:txEl>
                                              <p:pRg st="4" end="4"/>
                                            </p:txEl>
                                          </p:spTgt>
                                        </p:tgtEl>
                                        <p:attrNameLst>
                                          <p:attrName>ppt_x</p:attrName>
                                        </p:attrNameLst>
                                      </p:cBhvr>
                                      <p:tavLst>
                                        <p:tav tm="0">
                                          <p:val>
                                            <p:strVal val="#ppt_x-#ppt_w/2"/>
                                          </p:val>
                                        </p:tav>
                                        <p:tav tm="100000">
                                          <p:val>
                                            <p:strVal val="#ppt_x"/>
                                          </p:val>
                                        </p:tav>
                                      </p:tavLst>
                                    </p:anim>
                                    <p:anim calcmode="lin" valueType="num">
                                      <p:cBhvr>
                                        <p:cTn id="53" dur="500" fill="hold"/>
                                        <p:tgtEl>
                                          <p:spTgt spid="20483">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20483">
                                            <p:txEl>
                                              <p:pRg st="4" end="4"/>
                                            </p:txEl>
                                          </p:spTgt>
                                        </p:tgtEl>
                                        <p:attrNameLst>
                                          <p:attrName>ppt_w</p:attrName>
                                        </p:attrNameLst>
                                      </p:cBhvr>
                                      <p:tavLst>
                                        <p:tav tm="0">
                                          <p:val>
                                            <p:fltVal val="0"/>
                                          </p:val>
                                        </p:tav>
                                        <p:tav tm="100000">
                                          <p:val>
                                            <p:strVal val="#ppt_w"/>
                                          </p:val>
                                        </p:tav>
                                      </p:tavLst>
                                    </p:anim>
                                    <p:anim calcmode="lin" valueType="num">
                                      <p:cBhvr>
                                        <p:cTn id="55" dur="500" fill="hold"/>
                                        <p:tgtEl>
                                          <p:spTgt spid="2048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Purdue University Writing Lab</a:t>
            </a:r>
          </a:p>
        </p:txBody>
      </p:sp>
      <p:sp>
        <p:nvSpPr>
          <p:cNvPr id="21506" name="Rectangle 2"/>
          <p:cNvSpPr>
            <a:spLocks noGrp="1" noChangeArrowheads="1"/>
          </p:cNvSpPr>
          <p:nvPr>
            <p:ph type="title"/>
          </p:nvPr>
        </p:nvSpPr>
        <p:spPr>
          <a:xfrm>
            <a:off x="2286000" y="381000"/>
            <a:ext cx="6172200" cy="1143000"/>
          </a:xfrm>
          <a:noFill/>
          <a:ln/>
          <a:effectLst>
            <a:outerShdw dist="13470" dir="2700000" algn="ctr" rotWithShape="0">
              <a:schemeClr val="bg2"/>
            </a:outerShdw>
          </a:effectLst>
        </p:spPr>
        <p:txBody>
          <a:bodyPr lIns="92075" tIns="46038" rIns="92075" bIns="46038"/>
          <a:lstStyle/>
          <a:p>
            <a:r>
              <a:rPr lang="en-US"/>
              <a:t>Examine for credibility</a:t>
            </a:r>
          </a:p>
        </p:txBody>
      </p:sp>
      <p:sp>
        <p:nvSpPr>
          <p:cNvPr id="21507" name="Rectangle 3"/>
          <p:cNvSpPr>
            <a:spLocks noGrp="1" noChangeArrowheads="1"/>
          </p:cNvSpPr>
          <p:nvPr>
            <p:ph type="body" sz="half" idx="2"/>
          </p:nvPr>
        </p:nvSpPr>
        <p:spPr>
          <a:xfrm>
            <a:off x="4267200" y="1905000"/>
            <a:ext cx="4343400" cy="4495800"/>
          </a:xfrm>
          <a:noFill/>
          <a:ln/>
        </p:spPr>
        <p:txBody>
          <a:bodyPr lIns="92075" tIns="46038" rIns="92075" bIns="46038"/>
          <a:lstStyle/>
          <a:p>
            <a:pPr>
              <a:lnSpc>
                <a:spcPct val="90000"/>
              </a:lnSpc>
            </a:pPr>
            <a:r>
              <a:rPr lang="en-US" sz="2400"/>
              <a:t>Does the site provide a list of sources or a Works Cited page?</a:t>
            </a:r>
          </a:p>
          <a:p>
            <a:pPr>
              <a:lnSpc>
                <a:spcPct val="90000"/>
              </a:lnSpc>
            </a:pPr>
            <a:r>
              <a:rPr lang="en-US" sz="2400"/>
              <a:t>Can you locate any of the source material?  How reliable is this material?</a:t>
            </a:r>
          </a:p>
          <a:p>
            <a:pPr>
              <a:lnSpc>
                <a:spcPct val="90000"/>
              </a:lnSpc>
            </a:pPr>
            <a:r>
              <a:rPr lang="en-US" sz="2400"/>
              <a:t>Are there links to other credible sites with additional information?</a:t>
            </a:r>
          </a:p>
          <a:p>
            <a:pPr>
              <a:lnSpc>
                <a:spcPct val="90000"/>
              </a:lnSpc>
            </a:pPr>
            <a:r>
              <a:rPr lang="en-US" sz="2400"/>
              <a:t>Does the site provide a link for emailing the author or webmaster?</a:t>
            </a:r>
          </a:p>
        </p:txBody>
      </p:sp>
      <p:graphicFrame>
        <p:nvGraphicFramePr>
          <p:cNvPr id="91136" name="Object 0"/>
          <p:cNvGraphicFramePr>
            <a:graphicFrameLocks noChangeAspect="1"/>
          </p:cNvGraphicFramePr>
          <p:nvPr>
            <p:ph type="clipArt" sz="half" idx="1"/>
          </p:nvPr>
        </p:nvGraphicFramePr>
        <p:xfrm>
          <a:off x="762000" y="1676400"/>
          <a:ext cx="3403600" cy="4572000"/>
        </p:xfrm>
        <a:graphic>
          <a:graphicData uri="http://schemas.openxmlformats.org/presentationml/2006/ole">
            <p:oleObj spid="_x0000_s91136" name="Clip" r:id="rId4" imgW="1342080" imgH="1802160" progId="MS_ClipArt_Gallery.5">
              <p:embed/>
            </p:oleObj>
          </a:graphicData>
        </a:graphic>
      </p:graphicFrame>
      <p:graphicFrame>
        <p:nvGraphicFramePr>
          <p:cNvPr id="91137" name="Object 1"/>
          <p:cNvGraphicFramePr>
            <a:graphicFrameLocks noChangeAspect="1"/>
          </p:cNvGraphicFramePr>
          <p:nvPr/>
        </p:nvGraphicFramePr>
        <p:xfrm>
          <a:off x="1143000" y="304800"/>
          <a:ext cx="1066800" cy="1057275"/>
        </p:xfrm>
        <a:graphic>
          <a:graphicData uri="http://schemas.openxmlformats.org/presentationml/2006/ole">
            <p:oleObj spid="_x0000_s91137" name="Clip" r:id="rId5" imgW="3709440" imgH="3682080" progId="MS_ClipArt_Gallery.5">
              <p:embed/>
            </p:oleObj>
          </a:graphicData>
        </a:graphic>
      </p:graphicFrame>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1137"/>
                                        </p:tgtEl>
                                        <p:attrNameLst>
                                          <p:attrName>style.visibility</p:attrName>
                                        </p:attrNameLst>
                                      </p:cBhvr>
                                      <p:to>
                                        <p:strVal val="visible"/>
                                      </p:to>
                                    </p:set>
                                    <p:anim calcmode="lin" valueType="num">
                                      <p:cBhvr additive="base">
                                        <p:cTn id="7" dur="500" fill="hold"/>
                                        <p:tgtEl>
                                          <p:spTgt spid="91137"/>
                                        </p:tgtEl>
                                        <p:attrNameLst>
                                          <p:attrName>ppt_x</p:attrName>
                                        </p:attrNameLst>
                                      </p:cBhvr>
                                      <p:tavLst>
                                        <p:tav tm="0">
                                          <p:val>
                                            <p:strVal val="0-#ppt_w/2"/>
                                          </p:val>
                                        </p:tav>
                                        <p:tav tm="100000">
                                          <p:val>
                                            <p:strVal val="#ppt_x"/>
                                          </p:val>
                                        </p:tav>
                                      </p:tavLst>
                                    </p:anim>
                                    <p:anim calcmode="lin" valueType="num">
                                      <p:cBhvr additive="base">
                                        <p:cTn id="8" dur="500" fill="hold"/>
                                        <p:tgtEl>
                                          <p:spTgt spid="911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additive="base">
                                        <p:cTn id="12" dur="500" fill="hold"/>
                                        <p:tgtEl>
                                          <p:spTgt spid="21506"/>
                                        </p:tgtEl>
                                        <p:attrNameLst>
                                          <p:attrName>ppt_x</p:attrName>
                                        </p:attrNameLst>
                                      </p:cBhvr>
                                      <p:tavLst>
                                        <p:tav tm="0">
                                          <p:val>
                                            <p:strVal val="1+#ppt_w/2"/>
                                          </p:val>
                                        </p:tav>
                                        <p:tav tm="100000">
                                          <p:val>
                                            <p:strVal val="#ppt_x"/>
                                          </p:val>
                                        </p:tav>
                                      </p:tavLst>
                                    </p:anim>
                                    <p:anim calcmode="lin" valueType="num">
                                      <p:cBhvr additive="base">
                                        <p:cTn id="13" dur="500" fill="hold"/>
                                        <p:tgtEl>
                                          <p:spTgt spid="2150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1136"/>
                                        </p:tgtEl>
                                        <p:attrNameLst>
                                          <p:attrName>style.visibility</p:attrName>
                                        </p:attrNameLst>
                                      </p:cBhvr>
                                      <p:to>
                                        <p:strVal val="visible"/>
                                      </p:to>
                                    </p:set>
                                    <p:anim calcmode="lin" valueType="num">
                                      <p:cBhvr additive="base">
                                        <p:cTn id="17" dur="500" fill="hold"/>
                                        <p:tgtEl>
                                          <p:spTgt spid="91136"/>
                                        </p:tgtEl>
                                        <p:attrNameLst>
                                          <p:attrName>ppt_x</p:attrName>
                                        </p:attrNameLst>
                                      </p:cBhvr>
                                      <p:tavLst>
                                        <p:tav tm="0">
                                          <p:val>
                                            <p:strVal val="0-#ppt_w/2"/>
                                          </p:val>
                                        </p:tav>
                                        <p:tav tm="100000">
                                          <p:val>
                                            <p:strVal val="#ppt_x"/>
                                          </p:val>
                                        </p:tav>
                                      </p:tavLst>
                                    </p:anim>
                                    <p:anim calcmode="lin" valueType="num">
                                      <p:cBhvr additive="base">
                                        <p:cTn id="18" dur="500" fill="hold"/>
                                        <p:tgtEl>
                                          <p:spTgt spid="9113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1000"/>
                                  </p:stCondLst>
                                  <p:childTnLst>
                                    <p:set>
                                      <p:cBhvr>
                                        <p:cTn id="21" dur="1" fill="hold">
                                          <p:stCondLst>
                                            <p:cond delay="0"/>
                                          </p:stCondLst>
                                        </p:cTn>
                                        <p:tgtEl>
                                          <p:spTgt spid="21507">
                                            <p:txEl>
                                              <p:pRg st="0" end="0"/>
                                            </p:txEl>
                                          </p:spTgt>
                                        </p:tgtEl>
                                        <p:attrNameLst>
                                          <p:attrName>style.visibility</p:attrName>
                                        </p:attrNameLst>
                                      </p:cBhvr>
                                      <p:to>
                                        <p:strVal val="visible"/>
                                      </p:to>
                                    </p:set>
                                    <p:anim calcmode="lin" valueType="num">
                                      <p:cBhvr additive="base">
                                        <p:cTn id="22" dur="5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grpId="0" nodeType="afterEffect">
                                  <p:stCondLst>
                                    <p:cond delay="1000"/>
                                  </p:stCondLst>
                                  <p:childTnLst>
                                    <p:set>
                                      <p:cBhvr>
                                        <p:cTn id="26" dur="1" fill="hold">
                                          <p:stCondLst>
                                            <p:cond delay="0"/>
                                          </p:stCondLst>
                                        </p:cTn>
                                        <p:tgtEl>
                                          <p:spTgt spid="21507">
                                            <p:txEl>
                                              <p:pRg st="1" end="1"/>
                                            </p:txEl>
                                          </p:spTgt>
                                        </p:tgtEl>
                                        <p:attrNameLst>
                                          <p:attrName>style.visibility</p:attrName>
                                        </p:attrNameLst>
                                      </p:cBhvr>
                                      <p:to>
                                        <p:strVal val="visible"/>
                                      </p:to>
                                    </p:set>
                                    <p:anim calcmode="lin" valueType="num">
                                      <p:cBhvr additive="base">
                                        <p:cTn id="27" dur="500" fill="hold"/>
                                        <p:tgtEl>
                                          <p:spTgt spid="21507">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2" fill="hold" grpId="0" nodeType="afterEffect">
                                  <p:stCondLst>
                                    <p:cond delay="1000"/>
                                  </p:stCondLst>
                                  <p:childTnLst>
                                    <p:set>
                                      <p:cBhvr>
                                        <p:cTn id="31" dur="1" fill="hold">
                                          <p:stCondLst>
                                            <p:cond delay="0"/>
                                          </p:stCondLst>
                                        </p:cTn>
                                        <p:tgtEl>
                                          <p:spTgt spid="21507">
                                            <p:txEl>
                                              <p:pRg st="2" end="2"/>
                                            </p:txEl>
                                          </p:spTgt>
                                        </p:tgtEl>
                                        <p:attrNameLst>
                                          <p:attrName>style.visibility</p:attrName>
                                        </p:attrNameLst>
                                      </p:cBhvr>
                                      <p:to>
                                        <p:strVal val="visible"/>
                                      </p:to>
                                    </p:set>
                                    <p:anim calcmode="lin" valueType="num">
                                      <p:cBhvr additive="base">
                                        <p:cTn id="32" dur="500" fill="hold"/>
                                        <p:tgtEl>
                                          <p:spTgt spid="21507">
                                            <p:txEl>
                                              <p:pRg st="2" end="2"/>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grpId="0" nodeType="afterEffect">
                                  <p:stCondLst>
                                    <p:cond delay="1000"/>
                                  </p:stCondLst>
                                  <p:childTnLst>
                                    <p:set>
                                      <p:cBhvr>
                                        <p:cTn id="36" dur="1" fill="hold">
                                          <p:stCondLst>
                                            <p:cond delay="0"/>
                                          </p:stCondLst>
                                        </p:cTn>
                                        <p:tgtEl>
                                          <p:spTgt spid="21507">
                                            <p:txEl>
                                              <p:pRg st="3" end="3"/>
                                            </p:txEl>
                                          </p:spTgt>
                                        </p:tgtEl>
                                        <p:attrNameLst>
                                          <p:attrName>style.visibility</p:attrName>
                                        </p:attrNameLst>
                                      </p:cBhvr>
                                      <p:to>
                                        <p:strVal val="visible"/>
                                      </p:to>
                                    </p:set>
                                    <p:anim calcmode="lin" valueType="num">
                                      <p:cBhvr additive="base">
                                        <p:cTn id="37" dur="500" fill="hold"/>
                                        <p:tgtEl>
                                          <p:spTgt spid="21507">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Purdue University Writing Lab</a:t>
            </a:r>
          </a:p>
        </p:txBody>
      </p:sp>
      <p:sp>
        <p:nvSpPr>
          <p:cNvPr id="23554" name="Rectangle 2"/>
          <p:cNvSpPr>
            <a:spLocks noGrp="1" noChangeArrowheads="1"/>
          </p:cNvSpPr>
          <p:nvPr>
            <p:ph type="title"/>
          </p:nvPr>
        </p:nvSpPr>
        <p:spPr>
          <a:xfrm>
            <a:off x="1851025" y="457200"/>
            <a:ext cx="6607175" cy="685800"/>
          </a:xfrm>
          <a:noFill/>
          <a:ln/>
          <a:effectLst>
            <a:outerShdw dist="13470" dir="2700000" algn="ctr" rotWithShape="0">
              <a:schemeClr val="bg2"/>
            </a:outerShdw>
          </a:effectLst>
        </p:spPr>
        <p:txBody>
          <a:bodyPr lIns="92075" tIns="46038" rIns="92075" bIns="46038"/>
          <a:lstStyle/>
          <a:p>
            <a:r>
              <a:rPr lang="en-US" sz="4000"/>
              <a:t>Determine depth and </a:t>
            </a:r>
            <a:br>
              <a:rPr lang="en-US" sz="4000"/>
            </a:br>
            <a:r>
              <a:rPr lang="en-US" sz="4000"/>
              <a:t>scope of information</a:t>
            </a:r>
          </a:p>
        </p:txBody>
      </p:sp>
      <p:sp>
        <p:nvSpPr>
          <p:cNvPr id="23555" name="Rectangle 3"/>
          <p:cNvSpPr>
            <a:spLocks noGrp="1" noChangeArrowheads="1"/>
          </p:cNvSpPr>
          <p:nvPr>
            <p:ph type="body" idx="1"/>
          </p:nvPr>
        </p:nvSpPr>
        <p:spPr>
          <a:xfrm>
            <a:off x="762000" y="2133600"/>
            <a:ext cx="7772400" cy="4267200"/>
          </a:xfrm>
          <a:noFill/>
          <a:ln/>
        </p:spPr>
        <p:txBody>
          <a:bodyPr lIns="92075" tIns="46038" rIns="92075" bIns="46038"/>
          <a:lstStyle/>
          <a:p>
            <a:pPr>
              <a:lnSpc>
                <a:spcPct val="90000"/>
              </a:lnSpc>
            </a:pPr>
            <a:r>
              <a:rPr lang="en-US" sz="2800"/>
              <a:t>Does the material show signs of research, such as references to other sources, hyperlinks, footnotes, or a reference page?</a:t>
            </a:r>
          </a:p>
          <a:p>
            <a:pPr>
              <a:lnSpc>
                <a:spcPct val="90000"/>
              </a:lnSpc>
            </a:pPr>
            <a:r>
              <a:rPr lang="en-US" sz="2800"/>
              <a:t>Does the author consider opposing points of view?</a:t>
            </a:r>
          </a:p>
          <a:p>
            <a:pPr>
              <a:lnSpc>
                <a:spcPct val="90000"/>
              </a:lnSpc>
            </a:pPr>
            <a:r>
              <a:rPr lang="en-US" sz="2800"/>
              <a:t>How closely does the site really match the information for which you are searching?</a:t>
            </a:r>
          </a:p>
          <a:p>
            <a:pPr>
              <a:lnSpc>
                <a:spcPct val="90000"/>
              </a:lnSpc>
            </a:pPr>
            <a:r>
              <a:rPr lang="en-US"/>
              <a:t>Corroborate information whenever possible!</a:t>
            </a:r>
          </a:p>
        </p:txBody>
      </p:sp>
      <p:graphicFrame>
        <p:nvGraphicFramePr>
          <p:cNvPr id="92160" name="Object 0"/>
          <p:cNvGraphicFramePr>
            <a:graphicFrameLocks noChangeAspect="1"/>
          </p:cNvGraphicFramePr>
          <p:nvPr/>
        </p:nvGraphicFramePr>
        <p:xfrm>
          <a:off x="1295400" y="381000"/>
          <a:ext cx="1066800" cy="1057275"/>
        </p:xfrm>
        <a:graphic>
          <a:graphicData uri="http://schemas.openxmlformats.org/presentationml/2006/ole">
            <p:oleObj spid="_x0000_s92160" name="Clip" r:id="rId4" imgW="3709440" imgH="3682080" progId="MS_ClipArt_Gallery.5">
              <p:embed/>
            </p:oleObj>
          </a:graphicData>
        </a:graphic>
      </p:graphicFrame>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2160"/>
                                        </p:tgtEl>
                                        <p:attrNameLst>
                                          <p:attrName>style.visibility</p:attrName>
                                        </p:attrNameLst>
                                      </p:cBhvr>
                                      <p:to>
                                        <p:strVal val="visible"/>
                                      </p:to>
                                    </p:set>
                                    <p:anim calcmode="lin" valueType="num">
                                      <p:cBhvr additive="base">
                                        <p:cTn id="7" dur="500" fill="hold"/>
                                        <p:tgtEl>
                                          <p:spTgt spid="92160"/>
                                        </p:tgtEl>
                                        <p:attrNameLst>
                                          <p:attrName>ppt_x</p:attrName>
                                        </p:attrNameLst>
                                      </p:cBhvr>
                                      <p:tavLst>
                                        <p:tav tm="0">
                                          <p:val>
                                            <p:strVal val="0-#ppt_w/2"/>
                                          </p:val>
                                        </p:tav>
                                        <p:tav tm="100000">
                                          <p:val>
                                            <p:strVal val="#ppt_x"/>
                                          </p:val>
                                        </p:tav>
                                      </p:tavLst>
                                    </p:anim>
                                    <p:anim calcmode="lin" valueType="num">
                                      <p:cBhvr additive="base">
                                        <p:cTn id="8" dur="500" fill="hold"/>
                                        <p:tgtEl>
                                          <p:spTgt spid="921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500" fill="hold"/>
                                        <p:tgtEl>
                                          <p:spTgt spid="23554"/>
                                        </p:tgtEl>
                                        <p:attrNameLst>
                                          <p:attrName>ppt_x</p:attrName>
                                        </p:attrNameLst>
                                      </p:cBhvr>
                                      <p:tavLst>
                                        <p:tav tm="0">
                                          <p:val>
                                            <p:strVal val="1+#ppt_w/2"/>
                                          </p:val>
                                        </p:tav>
                                        <p:tav tm="100000">
                                          <p:val>
                                            <p:strVal val="#ppt_x"/>
                                          </p:val>
                                        </p:tav>
                                      </p:tavLst>
                                    </p:anim>
                                    <p:anim calcmode="lin" valueType="num">
                                      <p:cBhvr additive="base">
                                        <p:cTn id="13" dur="500" fill="hold"/>
                                        <p:tgtEl>
                                          <p:spTgt spid="2355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10" fill="hold" grpId="0" nodeType="afterEffect">
                                  <p:stCondLst>
                                    <p:cond delay="1000"/>
                                  </p:stCondLst>
                                  <p:childTnLst>
                                    <p:set>
                                      <p:cBhvr>
                                        <p:cTn id="16" dur="1" fill="hold">
                                          <p:stCondLst>
                                            <p:cond delay="0"/>
                                          </p:stCondLst>
                                        </p:cTn>
                                        <p:tgtEl>
                                          <p:spTgt spid="23555">
                                            <p:txEl>
                                              <p:pRg st="0" end="0"/>
                                            </p:txEl>
                                          </p:spTgt>
                                        </p:tgtEl>
                                        <p:attrNameLst>
                                          <p:attrName>style.visibility</p:attrName>
                                        </p:attrNameLst>
                                      </p:cBhvr>
                                      <p:to>
                                        <p:strVal val="visible"/>
                                      </p:to>
                                    </p:set>
                                    <p:anim calcmode="lin" valueType="num">
                                      <p:cBhvr>
                                        <p:cTn id="17"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3555">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17" presetClass="entr" presetSubtype="10" fill="hold" grpId="0" nodeType="afterEffect">
                                  <p:stCondLst>
                                    <p:cond delay="1000"/>
                                  </p:stCondLst>
                                  <p:childTnLst>
                                    <p:set>
                                      <p:cBhvr>
                                        <p:cTn id="21" dur="1" fill="hold">
                                          <p:stCondLst>
                                            <p:cond delay="0"/>
                                          </p:stCondLst>
                                        </p:cTn>
                                        <p:tgtEl>
                                          <p:spTgt spid="23555">
                                            <p:txEl>
                                              <p:pRg st="1" end="1"/>
                                            </p:txEl>
                                          </p:spTgt>
                                        </p:tgtEl>
                                        <p:attrNameLst>
                                          <p:attrName>style.visibility</p:attrName>
                                        </p:attrNameLst>
                                      </p:cBhvr>
                                      <p:to>
                                        <p:strVal val="visible"/>
                                      </p:to>
                                    </p:set>
                                    <p:anim calcmode="lin" valueType="num">
                                      <p:cBhvr>
                                        <p:cTn id="22" dur="5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3555">
                                            <p:txEl>
                                              <p:pRg st="1" end="1"/>
                                            </p:txEl>
                                          </p:spTgt>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7" presetClass="entr" presetSubtype="10" fill="hold" grpId="0" nodeType="afterEffect">
                                  <p:stCondLst>
                                    <p:cond delay="1000"/>
                                  </p:stCondLst>
                                  <p:childTnLst>
                                    <p:set>
                                      <p:cBhvr>
                                        <p:cTn id="26" dur="1" fill="hold">
                                          <p:stCondLst>
                                            <p:cond delay="0"/>
                                          </p:stCondLst>
                                        </p:cTn>
                                        <p:tgtEl>
                                          <p:spTgt spid="23555">
                                            <p:txEl>
                                              <p:pRg st="2" end="2"/>
                                            </p:txEl>
                                          </p:spTgt>
                                        </p:tgtEl>
                                        <p:attrNameLst>
                                          <p:attrName>style.visibility</p:attrName>
                                        </p:attrNameLst>
                                      </p:cBhvr>
                                      <p:to>
                                        <p:strVal val="visible"/>
                                      </p:to>
                                    </p:set>
                                    <p:anim calcmode="lin" valueType="num">
                                      <p:cBhvr>
                                        <p:cTn id="27"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3555">
                                            <p:txEl>
                                              <p:pRg st="2" end="2"/>
                                            </p:txEl>
                                          </p:spTgt>
                                        </p:tgtEl>
                                        <p:attrNameLst>
                                          <p:attrName>ppt_h</p:attrName>
                                        </p:attrNameLst>
                                      </p:cBhvr>
                                      <p:tavLst>
                                        <p:tav tm="0">
                                          <p:val>
                                            <p:strVal val="#ppt_h"/>
                                          </p:val>
                                        </p:tav>
                                        <p:tav tm="100000">
                                          <p:val>
                                            <p:strVal val="#ppt_h"/>
                                          </p:val>
                                        </p:tav>
                                      </p:tavLst>
                                    </p:anim>
                                  </p:childTnLst>
                                </p:cTn>
                              </p:par>
                            </p:childTnLst>
                          </p:cTn>
                        </p:par>
                        <p:par>
                          <p:cTn id="29" fill="hold">
                            <p:stCondLst>
                              <p:cond delay="5500"/>
                            </p:stCondLst>
                            <p:childTnLst>
                              <p:par>
                                <p:cTn id="30" presetID="17" presetClass="entr" presetSubtype="10" fill="hold" grpId="0" nodeType="afterEffect">
                                  <p:stCondLst>
                                    <p:cond delay="1000"/>
                                  </p:stCondLst>
                                  <p:childTnLst>
                                    <p:set>
                                      <p:cBhvr>
                                        <p:cTn id="31" dur="1" fill="hold">
                                          <p:stCondLst>
                                            <p:cond delay="0"/>
                                          </p:stCondLst>
                                        </p:cTn>
                                        <p:tgtEl>
                                          <p:spTgt spid="23555">
                                            <p:txEl>
                                              <p:pRg st="3" end="3"/>
                                            </p:txEl>
                                          </p:spTgt>
                                        </p:tgtEl>
                                        <p:attrNameLst>
                                          <p:attrName>style.visibility</p:attrName>
                                        </p:attrNameLst>
                                      </p:cBhvr>
                                      <p:to>
                                        <p:strVal val="visible"/>
                                      </p:to>
                                    </p:set>
                                    <p:anim calcmode="lin" valueType="num">
                                      <p:cBhvr>
                                        <p:cTn id="32"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355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p:txBody>
          <a:bodyPr/>
          <a:lstStyle/>
          <a:p>
            <a:r>
              <a:rPr lang="en-US"/>
              <a:t>Purdue University Writing Lab</a:t>
            </a:r>
          </a:p>
        </p:txBody>
      </p:sp>
      <p:sp>
        <p:nvSpPr>
          <p:cNvPr id="24578" name="Rectangle 2"/>
          <p:cNvSpPr>
            <a:spLocks noGrp="1" noChangeArrowheads="1"/>
          </p:cNvSpPr>
          <p:nvPr>
            <p:ph type="title"/>
          </p:nvPr>
        </p:nvSpPr>
        <p:spPr>
          <a:xfrm>
            <a:off x="1787525" y="381000"/>
            <a:ext cx="6670675" cy="1143000"/>
          </a:xfrm>
          <a:noFill/>
          <a:ln/>
          <a:effectLst>
            <a:outerShdw dist="13470" dir="2700000" algn="ctr" rotWithShape="0">
              <a:schemeClr val="bg2"/>
            </a:outerShdw>
          </a:effectLst>
        </p:spPr>
        <p:txBody>
          <a:bodyPr lIns="92075" tIns="46038" rIns="92075" bIns="46038"/>
          <a:lstStyle/>
          <a:p>
            <a:r>
              <a:rPr lang="en-US" sz="4000"/>
              <a:t>Determine depth and </a:t>
            </a:r>
            <a:br>
              <a:rPr lang="en-US" sz="4000"/>
            </a:br>
            <a:r>
              <a:rPr lang="en-US" sz="4000"/>
              <a:t>scope of information</a:t>
            </a:r>
          </a:p>
        </p:txBody>
      </p:sp>
      <p:sp>
        <p:nvSpPr>
          <p:cNvPr id="24579" name="Rectangle 3"/>
          <p:cNvSpPr>
            <a:spLocks noChangeArrowheads="1"/>
          </p:cNvSpPr>
          <p:nvPr/>
        </p:nvSpPr>
        <p:spPr bwMode="auto">
          <a:xfrm>
            <a:off x="685800" y="1736725"/>
            <a:ext cx="7467600" cy="3081338"/>
          </a:xfrm>
          <a:prstGeom prst="rect">
            <a:avLst/>
          </a:prstGeom>
          <a:noFill/>
          <a:ln w="9525">
            <a:noFill/>
            <a:miter lim="800000"/>
            <a:headEnd/>
            <a:tailEnd/>
          </a:ln>
          <a:effectLst/>
        </p:spPr>
        <p:txBody>
          <a:bodyPr lIns="92075" tIns="46038" rIns="92075" bIns="46038">
            <a:spAutoFit/>
          </a:bodyPr>
          <a:lstStyle/>
          <a:p>
            <a:pPr lvl="1" algn="ctr" eaLnBrk="0" hangingPunct="0"/>
            <a:r>
              <a:rPr lang="en-US" sz="2800" b="1">
                <a:solidFill>
                  <a:schemeClr val="bg1"/>
                </a:solidFill>
                <a:latin typeface="Arial" charset="0"/>
              </a:rPr>
              <a:t>Are there a lot of flashy pictures, colors, animated images, and logos designed to attract attention?  Do these eye-catching images distract you from noticing a lack of credible information?   Do they disguise an attempt to get you to buy something?</a:t>
            </a:r>
          </a:p>
        </p:txBody>
      </p:sp>
      <p:graphicFrame>
        <p:nvGraphicFramePr>
          <p:cNvPr id="93184" name="Object 0"/>
          <p:cNvGraphicFramePr>
            <a:graphicFrameLocks/>
          </p:cNvGraphicFramePr>
          <p:nvPr/>
        </p:nvGraphicFramePr>
        <p:xfrm>
          <a:off x="393700" y="2895600"/>
          <a:ext cx="2197100" cy="2746375"/>
        </p:xfrm>
        <a:graphic>
          <a:graphicData uri="http://schemas.openxmlformats.org/presentationml/2006/ole">
            <p:oleObj spid="_x0000_s93184" name="Clip" r:id="rId4" imgW="1665000" imgH="1657440" progId="MS_ClipArt_Gallery.2">
              <p:embed/>
            </p:oleObj>
          </a:graphicData>
        </a:graphic>
      </p:graphicFrame>
      <p:graphicFrame>
        <p:nvGraphicFramePr>
          <p:cNvPr id="93185" name="Object 1"/>
          <p:cNvGraphicFramePr>
            <a:graphicFrameLocks/>
          </p:cNvGraphicFramePr>
          <p:nvPr/>
        </p:nvGraphicFramePr>
        <p:xfrm>
          <a:off x="2362200" y="3657600"/>
          <a:ext cx="3124200" cy="3200400"/>
        </p:xfrm>
        <a:graphic>
          <a:graphicData uri="http://schemas.openxmlformats.org/presentationml/2006/ole">
            <p:oleObj spid="_x0000_s93185" name="Clip" r:id="rId5" imgW="1716120" imgH="1599840" progId="MS_ClipArt_Gallery.2">
              <p:embed/>
            </p:oleObj>
          </a:graphicData>
        </a:graphic>
      </p:graphicFrame>
      <p:graphicFrame>
        <p:nvGraphicFramePr>
          <p:cNvPr id="93186" name="Object 2"/>
          <p:cNvGraphicFramePr>
            <a:graphicFrameLocks/>
          </p:cNvGraphicFramePr>
          <p:nvPr/>
        </p:nvGraphicFramePr>
        <p:xfrm>
          <a:off x="6172200" y="4495800"/>
          <a:ext cx="2928938" cy="2486025"/>
        </p:xfrm>
        <a:graphic>
          <a:graphicData uri="http://schemas.openxmlformats.org/presentationml/2006/ole">
            <p:oleObj spid="_x0000_s93186" name="Clip" r:id="rId6" imgW="1420560" imgH="1518480" progId="MS_ClipArt_Gallery.2">
              <p:embed/>
            </p:oleObj>
          </a:graphicData>
        </a:graphic>
      </p:graphicFrame>
      <p:graphicFrame>
        <p:nvGraphicFramePr>
          <p:cNvPr id="93187" name="Object 3"/>
          <p:cNvGraphicFramePr>
            <a:graphicFrameLocks/>
          </p:cNvGraphicFramePr>
          <p:nvPr/>
        </p:nvGraphicFramePr>
        <p:xfrm>
          <a:off x="0" y="1981200"/>
          <a:ext cx="1371600" cy="1905000"/>
        </p:xfrm>
        <a:graphic>
          <a:graphicData uri="http://schemas.openxmlformats.org/presentationml/2006/ole">
            <p:oleObj spid="_x0000_s93187" name="Clip" r:id="rId7" imgW="3660480" imgH="2746080" progId="MS_ClipArt_Gallery.2">
              <p:embed/>
            </p:oleObj>
          </a:graphicData>
        </a:graphic>
      </p:graphicFrame>
      <p:graphicFrame>
        <p:nvGraphicFramePr>
          <p:cNvPr id="93188" name="Object 4"/>
          <p:cNvGraphicFramePr>
            <a:graphicFrameLocks/>
          </p:cNvGraphicFramePr>
          <p:nvPr/>
        </p:nvGraphicFramePr>
        <p:xfrm>
          <a:off x="7239000" y="2743200"/>
          <a:ext cx="2133600" cy="2133600"/>
        </p:xfrm>
        <a:graphic>
          <a:graphicData uri="http://schemas.openxmlformats.org/presentationml/2006/ole">
            <p:oleObj spid="_x0000_s93188" name="Clip" r:id="rId8" imgW="3660480" imgH="2746080" progId="MS_ClipArt_Gallery.2">
              <p:embed/>
            </p:oleObj>
          </a:graphicData>
        </a:graphic>
      </p:graphicFrame>
      <p:graphicFrame>
        <p:nvGraphicFramePr>
          <p:cNvPr id="93189" name="Object 5"/>
          <p:cNvGraphicFramePr>
            <a:graphicFrameLocks/>
          </p:cNvGraphicFramePr>
          <p:nvPr/>
        </p:nvGraphicFramePr>
        <p:xfrm>
          <a:off x="1524000" y="4343400"/>
          <a:ext cx="2286000" cy="2457450"/>
        </p:xfrm>
        <a:graphic>
          <a:graphicData uri="http://schemas.openxmlformats.org/presentationml/2006/ole">
            <p:oleObj spid="_x0000_s93189" name="Clip" r:id="rId9" imgW="1450800" imgH="1013400" progId="MS_ClipArt_Gallery.2">
              <p:embed/>
            </p:oleObj>
          </a:graphicData>
        </a:graphic>
      </p:graphicFrame>
      <p:graphicFrame>
        <p:nvGraphicFramePr>
          <p:cNvPr id="93190" name="Object 6"/>
          <p:cNvGraphicFramePr>
            <a:graphicFrameLocks/>
          </p:cNvGraphicFramePr>
          <p:nvPr/>
        </p:nvGraphicFramePr>
        <p:xfrm>
          <a:off x="76200" y="5029200"/>
          <a:ext cx="2744788" cy="1789113"/>
        </p:xfrm>
        <a:graphic>
          <a:graphicData uri="http://schemas.openxmlformats.org/presentationml/2006/ole">
            <p:oleObj spid="_x0000_s93190" name="Clip" r:id="rId10" imgW="1907280" imgH="1732680" progId="MS_ClipArt_Gallery.2">
              <p:embed/>
            </p:oleObj>
          </a:graphicData>
        </a:graphic>
      </p:graphicFrame>
      <p:graphicFrame>
        <p:nvGraphicFramePr>
          <p:cNvPr id="93191" name="Object 7"/>
          <p:cNvGraphicFramePr>
            <a:graphicFrameLocks/>
          </p:cNvGraphicFramePr>
          <p:nvPr/>
        </p:nvGraphicFramePr>
        <p:xfrm>
          <a:off x="2438400" y="4191000"/>
          <a:ext cx="3843338" cy="2693988"/>
        </p:xfrm>
        <a:graphic>
          <a:graphicData uri="http://schemas.openxmlformats.org/presentationml/2006/ole">
            <p:oleObj spid="_x0000_s93191" name="Clip" r:id="rId11" imgW="1907280" imgH="1732680" progId="MS_ClipArt_Gallery.2">
              <p:embed/>
            </p:oleObj>
          </a:graphicData>
        </a:graphic>
      </p:graphicFrame>
      <p:graphicFrame>
        <p:nvGraphicFramePr>
          <p:cNvPr id="93192" name="Object 8"/>
          <p:cNvGraphicFramePr>
            <a:graphicFrameLocks/>
          </p:cNvGraphicFramePr>
          <p:nvPr/>
        </p:nvGraphicFramePr>
        <p:xfrm>
          <a:off x="5715000" y="3581400"/>
          <a:ext cx="2514600" cy="2287588"/>
        </p:xfrm>
        <a:graphic>
          <a:graphicData uri="http://schemas.openxmlformats.org/presentationml/2006/ole">
            <p:oleObj spid="_x0000_s93192" name="Clip" r:id="rId12" imgW="920520" imgH="995400" progId="MS_ClipArt_Gallery.2">
              <p:embed/>
            </p:oleObj>
          </a:graphicData>
        </a:graphic>
      </p:graphicFrame>
      <p:graphicFrame>
        <p:nvGraphicFramePr>
          <p:cNvPr id="93193" name="Object 9"/>
          <p:cNvGraphicFramePr>
            <a:graphicFrameLocks/>
          </p:cNvGraphicFramePr>
          <p:nvPr/>
        </p:nvGraphicFramePr>
        <p:xfrm>
          <a:off x="3124200" y="4114800"/>
          <a:ext cx="2286000" cy="2667000"/>
        </p:xfrm>
        <a:graphic>
          <a:graphicData uri="http://schemas.openxmlformats.org/presentationml/2006/ole">
            <p:oleObj spid="_x0000_s93193" name="Clip" r:id="rId13" imgW="3660480" imgH="2746080" progId="MS_ClipArt_Gallery.2">
              <p:embed/>
            </p:oleObj>
          </a:graphicData>
        </a:graphic>
      </p:graphicFrame>
      <p:graphicFrame>
        <p:nvGraphicFramePr>
          <p:cNvPr id="93194" name="Object 10"/>
          <p:cNvGraphicFramePr>
            <a:graphicFrameLocks/>
          </p:cNvGraphicFramePr>
          <p:nvPr/>
        </p:nvGraphicFramePr>
        <p:xfrm>
          <a:off x="4648200" y="5334000"/>
          <a:ext cx="1679575" cy="1978025"/>
        </p:xfrm>
        <a:graphic>
          <a:graphicData uri="http://schemas.openxmlformats.org/presentationml/2006/ole">
            <p:oleObj spid="_x0000_s93194" name="Clip" r:id="rId14" imgW="1154520" imgH="1128600" progId="MS_ClipArt_Gallery.2">
              <p:embed/>
            </p:oleObj>
          </a:graphicData>
        </a:graphic>
      </p:graphicFrame>
      <p:graphicFrame>
        <p:nvGraphicFramePr>
          <p:cNvPr id="93195" name="Object 11"/>
          <p:cNvGraphicFramePr>
            <a:graphicFrameLocks/>
          </p:cNvGraphicFramePr>
          <p:nvPr/>
        </p:nvGraphicFramePr>
        <p:xfrm>
          <a:off x="4343400" y="3352800"/>
          <a:ext cx="2895600" cy="2565400"/>
        </p:xfrm>
        <a:graphic>
          <a:graphicData uri="http://schemas.openxmlformats.org/presentationml/2006/ole">
            <p:oleObj spid="_x0000_s93195" name="Clip" r:id="rId15" imgW="1665000" imgH="1657440" progId="MS_ClipArt_Gallery.2">
              <p:embed/>
            </p:oleObj>
          </a:graphicData>
        </a:graphic>
      </p:graphicFrame>
      <p:graphicFrame>
        <p:nvGraphicFramePr>
          <p:cNvPr id="93196" name="Object 12"/>
          <p:cNvGraphicFramePr>
            <a:graphicFrameLocks/>
          </p:cNvGraphicFramePr>
          <p:nvPr/>
        </p:nvGraphicFramePr>
        <p:xfrm>
          <a:off x="7391400" y="1600200"/>
          <a:ext cx="1679575" cy="1978025"/>
        </p:xfrm>
        <a:graphic>
          <a:graphicData uri="http://schemas.openxmlformats.org/presentationml/2006/ole">
            <p:oleObj spid="_x0000_s93196" name="Clip" r:id="rId16" imgW="1154520" imgH="1128600" progId="MS_ClipArt_Gallery.2">
              <p:embed/>
            </p:oleObj>
          </a:graphicData>
        </a:graphic>
      </p:graphicFrame>
      <p:graphicFrame>
        <p:nvGraphicFramePr>
          <p:cNvPr id="93197" name="Object 13"/>
          <p:cNvGraphicFramePr>
            <a:graphicFrameLocks/>
          </p:cNvGraphicFramePr>
          <p:nvPr/>
        </p:nvGraphicFramePr>
        <p:xfrm>
          <a:off x="0" y="1447800"/>
          <a:ext cx="2514600" cy="2287588"/>
        </p:xfrm>
        <a:graphic>
          <a:graphicData uri="http://schemas.openxmlformats.org/presentationml/2006/ole">
            <p:oleObj spid="_x0000_s93197" name="Clip" r:id="rId17" imgW="920520" imgH="995400" progId="MS_ClipArt_Gallery.2">
              <p:embed/>
            </p:oleObj>
          </a:graphicData>
        </a:graphic>
      </p:graphicFrame>
      <p:graphicFrame>
        <p:nvGraphicFramePr>
          <p:cNvPr id="93198" name="Object 14"/>
          <p:cNvGraphicFramePr>
            <a:graphicFrameLocks/>
          </p:cNvGraphicFramePr>
          <p:nvPr/>
        </p:nvGraphicFramePr>
        <p:xfrm>
          <a:off x="6248400" y="4267200"/>
          <a:ext cx="2895600" cy="2565400"/>
        </p:xfrm>
        <a:graphic>
          <a:graphicData uri="http://schemas.openxmlformats.org/presentationml/2006/ole">
            <p:oleObj spid="_x0000_s93198" name="Clip" r:id="rId18" imgW="1665000" imgH="1657440" progId="MS_ClipArt_Gallery.2">
              <p:embed/>
            </p:oleObj>
          </a:graphicData>
        </a:graphic>
      </p:graphicFrame>
      <p:graphicFrame>
        <p:nvGraphicFramePr>
          <p:cNvPr id="93199" name="Object 15"/>
          <p:cNvGraphicFramePr>
            <a:graphicFrameLocks/>
          </p:cNvGraphicFramePr>
          <p:nvPr/>
        </p:nvGraphicFramePr>
        <p:xfrm>
          <a:off x="1524000" y="3048000"/>
          <a:ext cx="1679575" cy="1978025"/>
        </p:xfrm>
        <a:graphic>
          <a:graphicData uri="http://schemas.openxmlformats.org/presentationml/2006/ole">
            <p:oleObj spid="_x0000_s93199" name="Clip" r:id="rId19" imgW="1154520" imgH="1128600" progId="MS_ClipArt_Gallery.2">
              <p:embed/>
            </p:oleObj>
          </a:graphicData>
        </a:graphic>
      </p:graphicFrame>
      <p:graphicFrame>
        <p:nvGraphicFramePr>
          <p:cNvPr id="93200" name="Object 16"/>
          <p:cNvGraphicFramePr>
            <a:graphicFrameLocks/>
          </p:cNvGraphicFramePr>
          <p:nvPr/>
        </p:nvGraphicFramePr>
        <p:xfrm>
          <a:off x="6781800" y="1981200"/>
          <a:ext cx="2197100" cy="2746375"/>
        </p:xfrm>
        <a:graphic>
          <a:graphicData uri="http://schemas.openxmlformats.org/presentationml/2006/ole">
            <p:oleObj spid="_x0000_s93200" name="Clip" r:id="rId20" imgW="1665000" imgH="1657440" progId="MS_ClipArt_Gallery.2">
              <p:embed/>
            </p:oleObj>
          </a:graphicData>
        </a:graphic>
      </p:graphicFrame>
      <p:graphicFrame>
        <p:nvGraphicFramePr>
          <p:cNvPr id="93201" name="Object 17"/>
          <p:cNvGraphicFramePr>
            <a:graphicFrameLocks/>
          </p:cNvGraphicFramePr>
          <p:nvPr/>
        </p:nvGraphicFramePr>
        <p:xfrm>
          <a:off x="4648200" y="4343400"/>
          <a:ext cx="2286000" cy="2457450"/>
        </p:xfrm>
        <a:graphic>
          <a:graphicData uri="http://schemas.openxmlformats.org/presentationml/2006/ole">
            <p:oleObj spid="_x0000_s93201" name="Clip" r:id="rId21" imgW="1450800" imgH="1013400" progId="MS_ClipArt_Gallery.2">
              <p:embed/>
            </p:oleObj>
          </a:graphicData>
        </a:graphic>
      </p:graphicFrame>
      <p:graphicFrame>
        <p:nvGraphicFramePr>
          <p:cNvPr id="93202" name="Object 18"/>
          <p:cNvGraphicFramePr>
            <a:graphicFrameLocks noChangeAspect="1"/>
          </p:cNvGraphicFramePr>
          <p:nvPr/>
        </p:nvGraphicFramePr>
        <p:xfrm>
          <a:off x="1295400" y="457200"/>
          <a:ext cx="1066800" cy="1057275"/>
        </p:xfrm>
        <a:graphic>
          <a:graphicData uri="http://schemas.openxmlformats.org/presentationml/2006/ole">
            <p:oleObj spid="_x0000_s93202" name="Clip" r:id="rId22" imgW="3709440" imgH="3682080" progId="MS_ClipArt_Gallery.5">
              <p:embed/>
            </p:oleObj>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3202"/>
                                        </p:tgtEl>
                                        <p:attrNameLst>
                                          <p:attrName>style.visibility</p:attrName>
                                        </p:attrNameLst>
                                      </p:cBhvr>
                                      <p:to>
                                        <p:strVal val="visible"/>
                                      </p:to>
                                    </p:set>
                                    <p:anim calcmode="lin" valueType="num">
                                      <p:cBhvr additive="base">
                                        <p:cTn id="7" dur="500" fill="hold"/>
                                        <p:tgtEl>
                                          <p:spTgt spid="93202"/>
                                        </p:tgtEl>
                                        <p:attrNameLst>
                                          <p:attrName>ppt_x</p:attrName>
                                        </p:attrNameLst>
                                      </p:cBhvr>
                                      <p:tavLst>
                                        <p:tav tm="0">
                                          <p:val>
                                            <p:strVal val="0-#ppt_w/2"/>
                                          </p:val>
                                        </p:tav>
                                        <p:tav tm="100000">
                                          <p:val>
                                            <p:strVal val="#ppt_x"/>
                                          </p:val>
                                        </p:tav>
                                      </p:tavLst>
                                    </p:anim>
                                    <p:anim calcmode="lin" valueType="num">
                                      <p:cBhvr additive="base">
                                        <p:cTn id="8" dur="500" fill="hold"/>
                                        <p:tgtEl>
                                          <p:spTgt spid="932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578"/>
                                        </p:tgtEl>
                                        <p:attrNameLst>
                                          <p:attrName>style.visibility</p:attrName>
                                        </p:attrNameLst>
                                      </p:cBhvr>
                                      <p:to>
                                        <p:strVal val="visible"/>
                                      </p:to>
                                    </p:set>
                                    <p:anim calcmode="lin" valueType="num">
                                      <p:cBhvr additive="base">
                                        <p:cTn id="12" dur="500" fill="hold"/>
                                        <p:tgtEl>
                                          <p:spTgt spid="24578"/>
                                        </p:tgtEl>
                                        <p:attrNameLst>
                                          <p:attrName>ppt_x</p:attrName>
                                        </p:attrNameLst>
                                      </p:cBhvr>
                                      <p:tavLst>
                                        <p:tav tm="0">
                                          <p:val>
                                            <p:strVal val="1+#ppt_w/2"/>
                                          </p:val>
                                        </p:tav>
                                        <p:tav tm="100000">
                                          <p:val>
                                            <p:strVal val="#ppt_x"/>
                                          </p:val>
                                        </p:tav>
                                      </p:tavLst>
                                    </p:anim>
                                    <p:anim calcmode="lin" valueType="num">
                                      <p:cBhvr additive="base">
                                        <p:cTn id="13" dur="500" fill="hold"/>
                                        <p:tgtEl>
                                          <p:spTgt spid="2457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1" presetClass="entr" presetSubtype="0" fill="hold" nodeType="afterEffect">
                                  <p:stCondLst>
                                    <p:cond delay="0"/>
                                  </p:stCondLst>
                                  <p:childTnLst>
                                    <p:set>
                                      <p:cBhvr>
                                        <p:cTn id="16" dur="500">
                                          <p:stCondLst>
                                            <p:cond delay="0"/>
                                          </p:stCondLst>
                                        </p:cTn>
                                        <p:tgtEl>
                                          <p:spTgt spid="93187"/>
                                        </p:tgtEl>
                                        <p:attrNameLst>
                                          <p:attrName>style.visibility</p:attrName>
                                        </p:attrNameLst>
                                      </p:cBhvr>
                                      <p:to>
                                        <p:strVal val="visible"/>
                                      </p:to>
                                    </p:set>
                                  </p:childTnLst>
                                </p:cTn>
                              </p:par>
                            </p:childTnLst>
                          </p:cTn>
                        </p:par>
                        <p:par>
                          <p:cTn id="17" fill="hold">
                            <p:stCondLst>
                              <p:cond delay="1500"/>
                            </p:stCondLst>
                            <p:childTnLst>
                              <p:par>
                                <p:cTn id="18" presetID="11" presetClass="entr" presetSubtype="0" fill="hold" nodeType="afterEffect">
                                  <p:stCondLst>
                                    <p:cond delay="0"/>
                                  </p:stCondLst>
                                  <p:childTnLst>
                                    <p:set>
                                      <p:cBhvr>
                                        <p:cTn id="19" dur="500">
                                          <p:stCondLst>
                                            <p:cond delay="0"/>
                                          </p:stCondLst>
                                        </p:cTn>
                                        <p:tgtEl>
                                          <p:spTgt spid="93184"/>
                                        </p:tgtEl>
                                        <p:attrNameLst>
                                          <p:attrName>style.visibility</p:attrName>
                                        </p:attrNameLst>
                                      </p:cBhvr>
                                      <p:to>
                                        <p:strVal val="visible"/>
                                      </p:to>
                                    </p:set>
                                  </p:childTnLst>
                                </p:cTn>
                              </p:par>
                            </p:childTnLst>
                          </p:cTn>
                        </p:par>
                        <p:par>
                          <p:cTn id="20" fill="hold">
                            <p:stCondLst>
                              <p:cond delay="2000"/>
                            </p:stCondLst>
                            <p:childTnLst>
                              <p:par>
                                <p:cTn id="21" presetID="11" presetClass="entr" presetSubtype="0" fill="hold" nodeType="afterEffect">
                                  <p:stCondLst>
                                    <p:cond delay="0"/>
                                  </p:stCondLst>
                                  <p:childTnLst>
                                    <p:set>
                                      <p:cBhvr>
                                        <p:cTn id="22" dur="500">
                                          <p:stCondLst>
                                            <p:cond delay="0"/>
                                          </p:stCondLst>
                                        </p:cTn>
                                        <p:tgtEl>
                                          <p:spTgt spid="93200"/>
                                        </p:tgtEl>
                                        <p:attrNameLst>
                                          <p:attrName>style.visibility</p:attrName>
                                        </p:attrNameLst>
                                      </p:cBhvr>
                                      <p:to>
                                        <p:strVal val="visible"/>
                                      </p:to>
                                    </p:set>
                                  </p:childTnLst>
                                </p:cTn>
                              </p:par>
                            </p:childTnLst>
                          </p:cTn>
                        </p:par>
                        <p:par>
                          <p:cTn id="23" fill="hold">
                            <p:stCondLst>
                              <p:cond delay="2500"/>
                            </p:stCondLst>
                            <p:childTnLst>
                              <p:par>
                                <p:cTn id="24" presetID="11" presetClass="entr" presetSubtype="0" fill="hold" nodeType="afterEffect">
                                  <p:stCondLst>
                                    <p:cond delay="0"/>
                                  </p:stCondLst>
                                  <p:childTnLst>
                                    <p:set>
                                      <p:cBhvr>
                                        <p:cTn id="25" dur="500">
                                          <p:stCondLst>
                                            <p:cond delay="0"/>
                                          </p:stCondLst>
                                        </p:cTn>
                                        <p:tgtEl>
                                          <p:spTgt spid="93188"/>
                                        </p:tgtEl>
                                        <p:attrNameLst>
                                          <p:attrName>style.visibility</p:attrName>
                                        </p:attrNameLst>
                                      </p:cBhvr>
                                      <p:to>
                                        <p:strVal val="visible"/>
                                      </p:to>
                                    </p:set>
                                  </p:childTnLst>
                                </p:cTn>
                              </p:par>
                            </p:childTnLst>
                          </p:cTn>
                        </p:par>
                        <p:par>
                          <p:cTn id="26" fill="hold">
                            <p:stCondLst>
                              <p:cond delay="3000"/>
                            </p:stCondLst>
                            <p:childTnLst>
                              <p:par>
                                <p:cTn id="27" presetID="11" presetClass="entr" presetSubtype="0" fill="hold" nodeType="afterEffect">
                                  <p:stCondLst>
                                    <p:cond delay="0"/>
                                  </p:stCondLst>
                                  <p:childTnLst>
                                    <p:set>
                                      <p:cBhvr>
                                        <p:cTn id="28" dur="500">
                                          <p:stCondLst>
                                            <p:cond delay="0"/>
                                          </p:stCondLst>
                                        </p:cTn>
                                        <p:tgtEl>
                                          <p:spTgt spid="93189"/>
                                        </p:tgtEl>
                                        <p:attrNameLst>
                                          <p:attrName>style.visibility</p:attrName>
                                        </p:attrNameLst>
                                      </p:cBhvr>
                                      <p:to>
                                        <p:strVal val="visible"/>
                                      </p:to>
                                    </p:set>
                                  </p:childTnLst>
                                </p:cTn>
                              </p:par>
                            </p:childTnLst>
                          </p:cTn>
                        </p:par>
                        <p:par>
                          <p:cTn id="29" fill="hold">
                            <p:stCondLst>
                              <p:cond delay="3500"/>
                            </p:stCondLst>
                            <p:childTnLst>
                              <p:par>
                                <p:cTn id="30" presetID="11" presetClass="entr" presetSubtype="0" fill="hold" nodeType="afterEffect">
                                  <p:stCondLst>
                                    <p:cond delay="0"/>
                                  </p:stCondLst>
                                  <p:childTnLst>
                                    <p:set>
                                      <p:cBhvr>
                                        <p:cTn id="31" dur="500">
                                          <p:stCondLst>
                                            <p:cond delay="0"/>
                                          </p:stCondLst>
                                        </p:cTn>
                                        <p:tgtEl>
                                          <p:spTgt spid="93201"/>
                                        </p:tgtEl>
                                        <p:attrNameLst>
                                          <p:attrName>style.visibility</p:attrName>
                                        </p:attrNameLst>
                                      </p:cBhvr>
                                      <p:to>
                                        <p:strVal val="visible"/>
                                      </p:to>
                                    </p:set>
                                  </p:childTnLst>
                                </p:cTn>
                              </p:par>
                            </p:childTnLst>
                          </p:cTn>
                        </p:par>
                        <p:par>
                          <p:cTn id="32" fill="hold">
                            <p:stCondLst>
                              <p:cond delay="4000"/>
                            </p:stCondLst>
                            <p:childTnLst>
                              <p:par>
                                <p:cTn id="33" presetID="11" presetClass="entr" presetSubtype="0" fill="hold" nodeType="afterEffect">
                                  <p:stCondLst>
                                    <p:cond delay="0"/>
                                  </p:stCondLst>
                                  <p:childTnLst>
                                    <p:set>
                                      <p:cBhvr>
                                        <p:cTn id="34" dur="500">
                                          <p:stCondLst>
                                            <p:cond delay="0"/>
                                          </p:stCondLst>
                                        </p:cTn>
                                        <p:tgtEl>
                                          <p:spTgt spid="93190"/>
                                        </p:tgtEl>
                                        <p:attrNameLst>
                                          <p:attrName>style.visibility</p:attrName>
                                        </p:attrNameLst>
                                      </p:cBhvr>
                                      <p:to>
                                        <p:strVal val="visible"/>
                                      </p:to>
                                    </p:set>
                                  </p:childTnLst>
                                </p:cTn>
                              </p:par>
                            </p:childTnLst>
                          </p:cTn>
                        </p:par>
                        <p:par>
                          <p:cTn id="35" fill="hold">
                            <p:stCondLst>
                              <p:cond delay="4500"/>
                            </p:stCondLst>
                            <p:childTnLst>
                              <p:par>
                                <p:cTn id="36" presetID="11" presetClass="entr" presetSubtype="0" fill="hold" nodeType="afterEffect">
                                  <p:stCondLst>
                                    <p:cond delay="0"/>
                                  </p:stCondLst>
                                  <p:childTnLst>
                                    <p:set>
                                      <p:cBhvr>
                                        <p:cTn id="37" dur="500">
                                          <p:stCondLst>
                                            <p:cond delay="0"/>
                                          </p:stCondLst>
                                        </p:cTn>
                                        <p:tgtEl>
                                          <p:spTgt spid="93191"/>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nodeType="afterEffect">
                                  <p:stCondLst>
                                    <p:cond delay="0"/>
                                  </p:stCondLst>
                                  <p:childTnLst>
                                    <p:set>
                                      <p:cBhvr>
                                        <p:cTn id="40" dur="500">
                                          <p:stCondLst>
                                            <p:cond delay="0"/>
                                          </p:stCondLst>
                                        </p:cTn>
                                        <p:tgtEl>
                                          <p:spTgt spid="93192"/>
                                        </p:tgtEl>
                                        <p:attrNameLst>
                                          <p:attrName>style.visibility</p:attrName>
                                        </p:attrNameLst>
                                      </p:cBhvr>
                                      <p:to>
                                        <p:strVal val="visible"/>
                                      </p:to>
                                    </p:set>
                                  </p:childTnLst>
                                </p:cTn>
                              </p:par>
                            </p:childTnLst>
                          </p:cTn>
                        </p:par>
                        <p:par>
                          <p:cTn id="41" fill="hold">
                            <p:stCondLst>
                              <p:cond delay="5500"/>
                            </p:stCondLst>
                            <p:childTnLst>
                              <p:par>
                                <p:cTn id="42" presetID="11" presetClass="entr" presetSubtype="0" fill="hold" nodeType="afterEffect">
                                  <p:stCondLst>
                                    <p:cond delay="0"/>
                                  </p:stCondLst>
                                  <p:childTnLst>
                                    <p:set>
                                      <p:cBhvr>
                                        <p:cTn id="43" dur="500">
                                          <p:stCondLst>
                                            <p:cond delay="0"/>
                                          </p:stCondLst>
                                        </p:cTn>
                                        <p:tgtEl>
                                          <p:spTgt spid="93193"/>
                                        </p:tgtEl>
                                        <p:attrNameLst>
                                          <p:attrName>style.visibility</p:attrName>
                                        </p:attrNameLst>
                                      </p:cBhvr>
                                      <p:to>
                                        <p:strVal val="visible"/>
                                      </p:to>
                                    </p:set>
                                  </p:childTnLst>
                                </p:cTn>
                              </p:par>
                            </p:childTnLst>
                          </p:cTn>
                        </p:par>
                        <p:par>
                          <p:cTn id="44" fill="hold">
                            <p:stCondLst>
                              <p:cond delay="6000"/>
                            </p:stCondLst>
                            <p:childTnLst>
                              <p:par>
                                <p:cTn id="45" presetID="11" presetClass="entr" presetSubtype="0" fill="hold" nodeType="afterEffect">
                                  <p:stCondLst>
                                    <p:cond delay="0"/>
                                  </p:stCondLst>
                                  <p:childTnLst>
                                    <p:set>
                                      <p:cBhvr>
                                        <p:cTn id="46" dur="500">
                                          <p:stCondLst>
                                            <p:cond delay="0"/>
                                          </p:stCondLst>
                                        </p:cTn>
                                        <p:tgtEl>
                                          <p:spTgt spid="93194"/>
                                        </p:tgtEl>
                                        <p:attrNameLst>
                                          <p:attrName>style.visibility</p:attrName>
                                        </p:attrNameLst>
                                      </p:cBhvr>
                                      <p:to>
                                        <p:strVal val="visible"/>
                                      </p:to>
                                    </p:set>
                                  </p:childTnLst>
                                </p:cTn>
                              </p:par>
                            </p:childTnLst>
                          </p:cTn>
                        </p:par>
                        <p:par>
                          <p:cTn id="47" fill="hold">
                            <p:stCondLst>
                              <p:cond delay="6500"/>
                            </p:stCondLst>
                            <p:childTnLst>
                              <p:par>
                                <p:cTn id="48" presetID="11" presetClass="entr" presetSubtype="0" fill="hold" nodeType="afterEffect">
                                  <p:stCondLst>
                                    <p:cond delay="0"/>
                                  </p:stCondLst>
                                  <p:childTnLst>
                                    <p:set>
                                      <p:cBhvr>
                                        <p:cTn id="49" dur="500">
                                          <p:stCondLst>
                                            <p:cond delay="0"/>
                                          </p:stCondLst>
                                        </p:cTn>
                                        <p:tgtEl>
                                          <p:spTgt spid="93199"/>
                                        </p:tgtEl>
                                        <p:attrNameLst>
                                          <p:attrName>style.visibility</p:attrName>
                                        </p:attrNameLst>
                                      </p:cBhvr>
                                      <p:to>
                                        <p:strVal val="visible"/>
                                      </p:to>
                                    </p:set>
                                  </p:childTnLst>
                                </p:cTn>
                              </p:par>
                            </p:childTnLst>
                          </p:cTn>
                        </p:par>
                        <p:par>
                          <p:cTn id="50" fill="hold">
                            <p:stCondLst>
                              <p:cond delay="7000"/>
                            </p:stCondLst>
                            <p:childTnLst>
                              <p:par>
                                <p:cTn id="51" presetID="11" presetClass="entr" presetSubtype="0" fill="hold" nodeType="afterEffect">
                                  <p:stCondLst>
                                    <p:cond delay="0"/>
                                  </p:stCondLst>
                                  <p:childTnLst>
                                    <p:set>
                                      <p:cBhvr>
                                        <p:cTn id="52" dur="500">
                                          <p:stCondLst>
                                            <p:cond delay="0"/>
                                          </p:stCondLst>
                                        </p:cTn>
                                        <p:tgtEl>
                                          <p:spTgt spid="93195"/>
                                        </p:tgtEl>
                                        <p:attrNameLst>
                                          <p:attrName>style.visibility</p:attrName>
                                        </p:attrNameLst>
                                      </p:cBhvr>
                                      <p:to>
                                        <p:strVal val="visible"/>
                                      </p:to>
                                    </p:set>
                                  </p:childTnLst>
                                </p:cTn>
                              </p:par>
                            </p:childTnLst>
                          </p:cTn>
                        </p:par>
                        <p:par>
                          <p:cTn id="53" fill="hold">
                            <p:stCondLst>
                              <p:cond delay="7500"/>
                            </p:stCondLst>
                            <p:childTnLst>
                              <p:par>
                                <p:cTn id="54" presetID="11" presetClass="entr" presetSubtype="0" fill="hold" nodeType="afterEffect">
                                  <p:stCondLst>
                                    <p:cond delay="0"/>
                                  </p:stCondLst>
                                  <p:childTnLst>
                                    <p:set>
                                      <p:cBhvr>
                                        <p:cTn id="55" dur="500">
                                          <p:stCondLst>
                                            <p:cond delay="0"/>
                                          </p:stCondLst>
                                        </p:cTn>
                                        <p:tgtEl>
                                          <p:spTgt spid="93198"/>
                                        </p:tgtEl>
                                        <p:attrNameLst>
                                          <p:attrName>style.visibility</p:attrName>
                                        </p:attrNameLst>
                                      </p:cBhvr>
                                      <p:to>
                                        <p:strVal val="visible"/>
                                      </p:to>
                                    </p:set>
                                  </p:childTnLst>
                                </p:cTn>
                              </p:par>
                            </p:childTnLst>
                          </p:cTn>
                        </p:par>
                        <p:par>
                          <p:cTn id="56" fill="hold">
                            <p:stCondLst>
                              <p:cond delay="8000"/>
                            </p:stCondLst>
                            <p:childTnLst>
                              <p:par>
                                <p:cTn id="57" presetID="11" presetClass="entr" presetSubtype="0" fill="hold" nodeType="afterEffect">
                                  <p:stCondLst>
                                    <p:cond delay="0"/>
                                  </p:stCondLst>
                                  <p:childTnLst>
                                    <p:set>
                                      <p:cBhvr>
                                        <p:cTn id="58" dur="500">
                                          <p:stCondLst>
                                            <p:cond delay="0"/>
                                          </p:stCondLst>
                                        </p:cTn>
                                        <p:tgtEl>
                                          <p:spTgt spid="93196"/>
                                        </p:tgtEl>
                                        <p:attrNameLst>
                                          <p:attrName>style.visibility</p:attrName>
                                        </p:attrNameLst>
                                      </p:cBhvr>
                                      <p:to>
                                        <p:strVal val="visible"/>
                                      </p:to>
                                    </p:set>
                                  </p:childTnLst>
                                </p:cTn>
                              </p:par>
                            </p:childTnLst>
                          </p:cTn>
                        </p:par>
                        <p:par>
                          <p:cTn id="59" fill="hold">
                            <p:stCondLst>
                              <p:cond delay="8500"/>
                            </p:stCondLst>
                            <p:childTnLst>
                              <p:par>
                                <p:cTn id="60" presetID="11" presetClass="entr" presetSubtype="0" fill="hold" nodeType="afterEffect">
                                  <p:stCondLst>
                                    <p:cond delay="0"/>
                                  </p:stCondLst>
                                  <p:childTnLst>
                                    <p:set>
                                      <p:cBhvr>
                                        <p:cTn id="61" dur="500">
                                          <p:stCondLst>
                                            <p:cond delay="0"/>
                                          </p:stCondLst>
                                        </p:cTn>
                                        <p:tgtEl>
                                          <p:spTgt spid="93197"/>
                                        </p:tgtEl>
                                        <p:attrNameLst>
                                          <p:attrName>style.visibility</p:attrName>
                                        </p:attrNameLst>
                                      </p:cBhvr>
                                      <p:to>
                                        <p:strVal val="visible"/>
                                      </p:to>
                                    </p:set>
                                  </p:childTnLst>
                                </p:cTn>
                              </p:par>
                            </p:childTnLst>
                          </p:cTn>
                        </p:par>
                        <p:par>
                          <p:cTn id="62" fill="hold">
                            <p:stCondLst>
                              <p:cond delay="9000"/>
                            </p:stCondLst>
                            <p:childTnLst>
                              <p:par>
                                <p:cTn id="63" presetID="11" presetClass="entr" presetSubtype="0" fill="hold" nodeType="afterEffect">
                                  <p:stCondLst>
                                    <p:cond delay="0"/>
                                  </p:stCondLst>
                                  <p:childTnLst>
                                    <p:set>
                                      <p:cBhvr>
                                        <p:cTn id="64" dur="500">
                                          <p:stCondLst>
                                            <p:cond delay="0"/>
                                          </p:stCondLst>
                                        </p:cTn>
                                        <p:tgtEl>
                                          <p:spTgt spid="93185"/>
                                        </p:tgtEl>
                                        <p:attrNameLst>
                                          <p:attrName>style.visibility</p:attrName>
                                        </p:attrNameLst>
                                      </p:cBhvr>
                                      <p:to>
                                        <p:strVal val="visible"/>
                                      </p:to>
                                    </p:set>
                                  </p:childTnLst>
                                </p:cTn>
                              </p:par>
                            </p:childTnLst>
                          </p:cTn>
                        </p:par>
                        <p:par>
                          <p:cTn id="65" fill="hold">
                            <p:stCondLst>
                              <p:cond delay="9500"/>
                            </p:stCondLst>
                            <p:childTnLst>
                              <p:par>
                                <p:cTn id="66" presetID="11" presetClass="entr" presetSubtype="0" fill="hold" nodeType="afterEffect">
                                  <p:stCondLst>
                                    <p:cond delay="0"/>
                                  </p:stCondLst>
                                  <p:childTnLst>
                                    <p:set>
                                      <p:cBhvr>
                                        <p:cTn id="67" dur="500">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noFill/>
        </p:spPr>
        <p:txBody>
          <a:bodyPr/>
          <a:lstStyle/>
          <a:p>
            <a:r>
              <a:rPr lang="en-US"/>
              <a:t>Research and the Internet</a:t>
            </a:r>
          </a:p>
        </p:txBody>
      </p:sp>
      <p:graphicFrame>
        <p:nvGraphicFramePr>
          <p:cNvPr id="33795" name="Object 1027"/>
          <p:cNvGraphicFramePr>
            <a:graphicFrameLocks noChangeAspect="1"/>
          </p:cNvGraphicFramePr>
          <p:nvPr>
            <p:ph type="clipArt" sz="half" idx="2"/>
          </p:nvPr>
        </p:nvGraphicFramePr>
        <p:xfrm>
          <a:off x="4495800" y="1882775"/>
          <a:ext cx="4191000" cy="4019550"/>
        </p:xfrm>
        <a:graphic>
          <a:graphicData uri="http://schemas.openxmlformats.org/presentationml/2006/ole">
            <p:oleObj spid="_x0000_s33795" name="Clip" r:id="rId4" imgW="2013120" imgH="1929960" progId="MS_ClipArt_Gallery.2">
              <p:embed/>
            </p:oleObj>
          </a:graphicData>
        </a:graphic>
      </p:graphicFrame>
      <p:sp>
        <p:nvSpPr>
          <p:cNvPr id="33796" name="Rectangle 1028"/>
          <p:cNvSpPr>
            <a:spLocks noGrp="1" noChangeArrowheads="1"/>
          </p:cNvSpPr>
          <p:nvPr>
            <p:ph type="body" sz="half" idx="1"/>
          </p:nvPr>
        </p:nvSpPr>
        <p:spPr>
          <a:xfrm>
            <a:off x="609600" y="2057400"/>
            <a:ext cx="3810000" cy="4267200"/>
          </a:xfrm>
        </p:spPr>
        <p:txBody>
          <a:bodyPr/>
          <a:lstStyle/>
          <a:p>
            <a:r>
              <a:rPr lang="en-US" sz="2800"/>
              <a:t>The Internet can be a great tool for research, but finding quality web materials and using them to your advantage in your writing can be challenging.</a:t>
            </a:r>
          </a:p>
          <a:p>
            <a:endParaRPr lang="en-US" sz="2800"/>
          </a:p>
        </p:txBody>
      </p:sp>
      <p:sp>
        <p:nvSpPr>
          <p:cNvPr id="33799" name="Text Box 1031"/>
          <p:cNvSpPr txBox="1">
            <a:spLocks noChangeArrowheads="1"/>
          </p:cNvSpPr>
          <p:nvPr/>
        </p:nvSpPr>
        <p:spPr bwMode="auto">
          <a:xfrm>
            <a:off x="6019800" y="2590800"/>
            <a:ext cx="2133600" cy="1311275"/>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2000" b="1">
                <a:solidFill>
                  <a:srgbClr val="000000"/>
                </a:solidFill>
                <a:latin typeface="Arial" charset="0"/>
              </a:rPr>
              <a:t>OWL web site:</a:t>
            </a:r>
          </a:p>
          <a:p>
            <a:pPr eaLnBrk="0" hangingPunct="0">
              <a:spcBef>
                <a:spcPct val="50000"/>
              </a:spcBef>
            </a:pPr>
            <a:r>
              <a:rPr lang="en-US" sz="2000" b="1">
                <a:solidFill>
                  <a:srgbClr val="000000"/>
                </a:solidFill>
                <a:latin typeface="Arial" charset="0"/>
              </a:rPr>
              <a:t>owl.english.</a:t>
            </a:r>
          </a:p>
          <a:p>
            <a:pPr eaLnBrk="0" hangingPunct="0">
              <a:spcBef>
                <a:spcPct val="50000"/>
              </a:spcBef>
            </a:pPr>
            <a:r>
              <a:rPr lang="en-US" sz="2000" b="1">
                <a:solidFill>
                  <a:srgbClr val="000000"/>
                </a:solidFill>
                <a:latin typeface="Arial" charset="0"/>
              </a:rPr>
              <a:t>purdue.edu</a:t>
            </a:r>
            <a:endParaRPr lang="en-US" sz="2000" b="1">
              <a:solidFill>
                <a:srgbClr val="000000"/>
              </a:solidFill>
              <a:effectLst>
                <a:outerShdw blurRad="38100" dist="38100" dir="2700000" algn="tl">
                  <a:srgbClr val="FFFFFF"/>
                </a:outerShdw>
              </a:effectLst>
              <a:latin typeface="Arial"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 calcmode="lin" valueType="num">
                                      <p:cBhvr additive="base">
                                        <p:cTn id="12" dur="500" fill="hold"/>
                                        <p:tgtEl>
                                          <p:spTgt spid="3379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379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1000"/>
                                  </p:stCondLst>
                                  <p:childTnLst>
                                    <p:set>
                                      <p:cBhvr>
                                        <p:cTn id="16" dur="1" fill="hold">
                                          <p:stCondLst>
                                            <p:cond delay="0"/>
                                          </p:stCondLst>
                                        </p:cTn>
                                        <p:tgtEl>
                                          <p:spTgt spid="33795"/>
                                        </p:tgtEl>
                                        <p:attrNameLst>
                                          <p:attrName>style.visibility</p:attrName>
                                        </p:attrNameLst>
                                      </p:cBhvr>
                                      <p:to>
                                        <p:strVal val="visible"/>
                                      </p:to>
                                    </p:set>
                                    <p:anim calcmode="lin" valueType="num">
                                      <p:cBhvr additive="base">
                                        <p:cTn id="17" dur="500" fill="hold"/>
                                        <p:tgtEl>
                                          <p:spTgt spid="33795"/>
                                        </p:tgtEl>
                                        <p:attrNameLst>
                                          <p:attrName>ppt_x</p:attrName>
                                        </p:attrNameLst>
                                      </p:cBhvr>
                                      <p:tavLst>
                                        <p:tav tm="0">
                                          <p:val>
                                            <p:strVal val="1+#ppt_w/2"/>
                                          </p:val>
                                        </p:tav>
                                        <p:tav tm="100000">
                                          <p:val>
                                            <p:strVal val="#ppt_x"/>
                                          </p:val>
                                        </p:tav>
                                      </p:tavLst>
                                    </p:anim>
                                    <p:anim calcmode="lin" valueType="num">
                                      <p:cBhvr additive="base">
                                        <p:cTn id="18" dur="500" fill="hold"/>
                                        <p:tgtEl>
                                          <p:spTgt spid="3379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1" presetClass="entr" presetSubtype="0" fill="hold" grpId="0" nodeType="afterEffect">
                                  <p:stCondLst>
                                    <p:cond delay="1000"/>
                                  </p:stCondLst>
                                  <p:childTnLst>
                                    <p:set>
                                      <p:cBhvr>
                                        <p:cTn id="21" dur="1" fill="hold">
                                          <p:stCondLst>
                                            <p:cond delay="499"/>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6" grpId="0" build="p" autoUpdateAnimBg="0" advAuto="0"/>
      <p:bldP spid="3379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Purdue University Writing Lab</a:t>
            </a:r>
          </a:p>
        </p:txBody>
      </p:sp>
      <p:sp>
        <p:nvSpPr>
          <p:cNvPr id="41986"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US"/>
              <a:t>Determine depth and </a:t>
            </a:r>
            <a:br>
              <a:rPr lang="en-US"/>
            </a:br>
            <a:r>
              <a:rPr lang="en-US"/>
              <a:t>scope of information</a:t>
            </a:r>
          </a:p>
        </p:txBody>
      </p:sp>
      <p:sp>
        <p:nvSpPr>
          <p:cNvPr id="41987" name="Rectangle 3"/>
          <p:cNvSpPr>
            <a:spLocks noGrp="1" noChangeArrowheads="1"/>
          </p:cNvSpPr>
          <p:nvPr>
            <p:ph type="body" idx="1"/>
          </p:nvPr>
        </p:nvSpPr>
        <p:spPr>
          <a:xfrm>
            <a:off x="0" y="2057400"/>
            <a:ext cx="9144000" cy="4191000"/>
          </a:xfrm>
          <a:noFill/>
          <a:ln/>
        </p:spPr>
        <p:txBody>
          <a:bodyPr lIns="92075" tIns="46038" rIns="92075" bIns="46038"/>
          <a:lstStyle/>
          <a:p>
            <a:pPr>
              <a:lnSpc>
                <a:spcPct val="90000"/>
              </a:lnSpc>
            </a:pPr>
            <a:r>
              <a:rPr lang="en-US" sz="2800"/>
              <a:t>Different from print sources:</a:t>
            </a:r>
          </a:p>
          <a:p>
            <a:pPr lvl="1">
              <a:lnSpc>
                <a:spcPct val="90000"/>
              </a:lnSpc>
            </a:pPr>
            <a:r>
              <a:rPr lang="en-US"/>
              <a:t>Information covered on web pages is often presented for easy digestion and visual appeal.</a:t>
            </a:r>
          </a:p>
          <a:p>
            <a:pPr lvl="1">
              <a:lnSpc>
                <a:spcPct val="90000"/>
              </a:lnSpc>
            </a:pPr>
            <a:r>
              <a:rPr lang="en-US"/>
              <a:t>Information may not provide sufficient depth or scope.</a:t>
            </a:r>
          </a:p>
          <a:p>
            <a:pPr lvl="1">
              <a:lnSpc>
                <a:spcPct val="90000"/>
              </a:lnSpc>
            </a:pPr>
            <a:r>
              <a:rPr lang="en-US"/>
              <a:t>Material may be affected by marketing or political bias.</a:t>
            </a:r>
          </a:p>
          <a:p>
            <a:pPr lvl="1">
              <a:lnSpc>
                <a:spcPct val="90000"/>
              </a:lnSpc>
              <a:buFont typeface="Wingdings" pitchFamily="2" charset="2"/>
              <a:buNone/>
            </a:pPr>
            <a:endParaRPr lang="en-US" sz="1000"/>
          </a:p>
          <a:p>
            <a:pPr>
              <a:lnSpc>
                <a:spcPct val="90000"/>
              </a:lnSpc>
            </a:pPr>
            <a:r>
              <a:rPr lang="en-US" sz="2800"/>
              <a:t>Sometimes web sources may not be the right sources for the information you need.</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4" fill="hold" grpId="0" nodeType="afterEffect">
                                  <p:stCondLst>
                                    <p:cond delay="1000"/>
                                  </p:stCondLst>
                                  <p:childTnLst>
                                    <p:set>
                                      <p:cBhvr>
                                        <p:cTn id="11" dur="1" fill="hold">
                                          <p:stCondLst>
                                            <p:cond delay="0"/>
                                          </p:stCondLst>
                                        </p:cTn>
                                        <p:tgtEl>
                                          <p:spTgt spid="41987">
                                            <p:txEl>
                                              <p:pRg st="0" end="0"/>
                                            </p:txEl>
                                          </p:spTgt>
                                        </p:tgtEl>
                                        <p:attrNameLst>
                                          <p:attrName>style.visibility</p:attrName>
                                        </p:attrNameLst>
                                      </p:cBhvr>
                                      <p:to>
                                        <p:strVal val="visible"/>
                                      </p:to>
                                    </p:set>
                                    <p:anim calcmode="lin" valueType="num">
                                      <p:cBhvr>
                                        <p:cTn id="12"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987">
                                            <p:txEl>
                                              <p:pRg st="0" end="0"/>
                                            </p:txEl>
                                          </p:spTgt>
                                        </p:tgtEl>
                                        <p:attrNameLst>
                                          <p:attrName>ppt_y</p:attrName>
                                        </p:attrNameLst>
                                      </p:cBhvr>
                                      <p:tavLst>
                                        <p:tav tm="0">
                                          <p:val>
                                            <p:strVal val="#ppt_y+#ppt_h/2"/>
                                          </p:val>
                                        </p:tav>
                                        <p:tav tm="100000">
                                          <p:val>
                                            <p:strVal val="#ppt_y"/>
                                          </p:val>
                                        </p:tav>
                                      </p:tavLst>
                                    </p:anim>
                                    <p:anim calcmode="lin" valueType="num">
                                      <p:cBhvr>
                                        <p:cTn id="14" dur="500" fill="hold"/>
                                        <p:tgtEl>
                                          <p:spTgt spid="41987">
                                            <p:txEl>
                                              <p:pRg st="0" end="0"/>
                                            </p:txEl>
                                          </p:spTgt>
                                        </p:tgtEl>
                                        <p:attrNameLst>
                                          <p:attrName>ppt_w</p:attrName>
                                        </p:attrNameLst>
                                      </p:cBhvr>
                                      <p:tavLst>
                                        <p:tav tm="0">
                                          <p:val>
                                            <p:strVal val="#ppt_w"/>
                                          </p:val>
                                        </p:tav>
                                        <p:tav tm="100000">
                                          <p:val>
                                            <p:strVal val="#ppt_w"/>
                                          </p:val>
                                        </p:tav>
                                      </p:tavLst>
                                    </p:anim>
                                    <p:anim calcmode="lin" valueType="num">
                                      <p:cBhvr>
                                        <p:cTn id="15" dur="500" fill="hold"/>
                                        <p:tgtEl>
                                          <p:spTgt spid="41987">
                                            <p:txEl>
                                              <p:pRg st="0" end="0"/>
                                            </p:txEl>
                                          </p:spTgt>
                                        </p:tgtEl>
                                        <p:attrNameLst>
                                          <p:attrName>ppt_h</p:attrName>
                                        </p:attrNameLst>
                                      </p:cBhvr>
                                      <p:tavLst>
                                        <p:tav tm="0">
                                          <p:val>
                                            <p:fltVal val="0"/>
                                          </p:val>
                                        </p:tav>
                                        <p:tav tm="100000">
                                          <p:val>
                                            <p:strVal val="#ppt_h"/>
                                          </p:val>
                                        </p:tav>
                                      </p:tavLst>
                                    </p:anim>
                                  </p:childTnLst>
                                </p:cTn>
                              </p:par>
                              <p:par>
                                <p:cTn id="16" presetID="17" presetClass="entr" presetSubtype="4" fill="hold" grpId="0" nodeType="withEffect">
                                  <p:stCondLst>
                                    <p:cond delay="1000"/>
                                  </p:stCondLst>
                                  <p:childTnLst>
                                    <p:set>
                                      <p:cBhvr>
                                        <p:cTn id="17" dur="1" fill="hold">
                                          <p:stCondLst>
                                            <p:cond delay="0"/>
                                          </p:stCondLst>
                                        </p:cTn>
                                        <p:tgtEl>
                                          <p:spTgt spid="41987">
                                            <p:txEl>
                                              <p:pRg st="1" end="1"/>
                                            </p:txEl>
                                          </p:spTgt>
                                        </p:tgtEl>
                                        <p:attrNameLst>
                                          <p:attrName>style.visibility</p:attrName>
                                        </p:attrNameLst>
                                      </p:cBhvr>
                                      <p:to>
                                        <p:strVal val="visible"/>
                                      </p:to>
                                    </p:set>
                                    <p:anim calcmode="lin" valueType="num">
                                      <p:cBhvr>
                                        <p:cTn id="18"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1987">
                                            <p:txEl>
                                              <p:pRg st="1" end="1"/>
                                            </p:txEl>
                                          </p:spTgt>
                                        </p:tgtEl>
                                        <p:attrNameLst>
                                          <p:attrName>ppt_y</p:attrName>
                                        </p:attrNameLst>
                                      </p:cBhvr>
                                      <p:tavLst>
                                        <p:tav tm="0">
                                          <p:val>
                                            <p:strVal val="#ppt_y+#ppt_h/2"/>
                                          </p:val>
                                        </p:tav>
                                        <p:tav tm="100000">
                                          <p:val>
                                            <p:strVal val="#ppt_y"/>
                                          </p:val>
                                        </p:tav>
                                      </p:tavLst>
                                    </p:anim>
                                    <p:anim calcmode="lin" valueType="num">
                                      <p:cBhvr>
                                        <p:cTn id="20" dur="500" fill="hold"/>
                                        <p:tgtEl>
                                          <p:spTgt spid="41987">
                                            <p:txEl>
                                              <p:pRg st="1" end="1"/>
                                            </p:txEl>
                                          </p:spTgt>
                                        </p:tgtEl>
                                        <p:attrNameLst>
                                          <p:attrName>ppt_w</p:attrName>
                                        </p:attrNameLst>
                                      </p:cBhvr>
                                      <p:tavLst>
                                        <p:tav tm="0">
                                          <p:val>
                                            <p:strVal val="#ppt_w"/>
                                          </p:val>
                                        </p:tav>
                                        <p:tav tm="100000">
                                          <p:val>
                                            <p:strVal val="#ppt_w"/>
                                          </p:val>
                                        </p:tav>
                                      </p:tavLst>
                                    </p:anim>
                                    <p:anim calcmode="lin" valueType="num">
                                      <p:cBhvr>
                                        <p:cTn id="21" dur="500" fill="hold"/>
                                        <p:tgtEl>
                                          <p:spTgt spid="41987">
                                            <p:txEl>
                                              <p:pRg st="1" end="1"/>
                                            </p:txEl>
                                          </p:spTgt>
                                        </p:tgtEl>
                                        <p:attrNameLst>
                                          <p:attrName>ppt_h</p:attrName>
                                        </p:attrNameLst>
                                      </p:cBhvr>
                                      <p:tavLst>
                                        <p:tav tm="0">
                                          <p:val>
                                            <p:fltVal val="0"/>
                                          </p:val>
                                        </p:tav>
                                        <p:tav tm="100000">
                                          <p:val>
                                            <p:strVal val="#ppt_h"/>
                                          </p:val>
                                        </p:tav>
                                      </p:tavLst>
                                    </p:anim>
                                  </p:childTnLst>
                                </p:cTn>
                              </p:par>
                              <p:par>
                                <p:cTn id="22" presetID="17" presetClass="entr" presetSubtype="4" fill="hold" grpId="0" nodeType="withEffect">
                                  <p:stCondLst>
                                    <p:cond delay="1000"/>
                                  </p:stCondLst>
                                  <p:childTnLst>
                                    <p:set>
                                      <p:cBhvr>
                                        <p:cTn id="23" dur="1" fill="hold">
                                          <p:stCondLst>
                                            <p:cond delay="0"/>
                                          </p:stCondLst>
                                        </p:cTn>
                                        <p:tgtEl>
                                          <p:spTgt spid="41987">
                                            <p:txEl>
                                              <p:pRg st="2" end="2"/>
                                            </p:txEl>
                                          </p:spTgt>
                                        </p:tgtEl>
                                        <p:attrNameLst>
                                          <p:attrName>style.visibility</p:attrName>
                                        </p:attrNameLst>
                                      </p:cBhvr>
                                      <p:to>
                                        <p:strVal val="visible"/>
                                      </p:to>
                                    </p:set>
                                    <p:anim calcmode="lin" valueType="num">
                                      <p:cBhvr>
                                        <p:cTn id="24"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41987">
                                            <p:txEl>
                                              <p:pRg st="2" end="2"/>
                                            </p:txEl>
                                          </p:spTgt>
                                        </p:tgtEl>
                                        <p:attrNameLst>
                                          <p:attrName>ppt_y</p:attrName>
                                        </p:attrNameLst>
                                      </p:cBhvr>
                                      <p:tavLst>
                                        <p:tav tm="0">
                                          <p:val>
                                            <p:strVal val="#ppt_y+#ppt_h/2"/>
                                          </p:val>
                                        </p:tav>
                                        <p:tav tm="100000">
                                          <p:val>
                                            <p:strVal val="#ppt_y"/>
                                          </p:val>
                                        </p:tav>
                                      </p:tavLst>
                                    </p:anim>
                                    <p:anim calcmode="lin" valueType="num">
                                      <p:cBhvr>
                                        <p:cTn id="26" dur="500" fill="hold"/>
                                        <p:tgtEl>
                                          <p:spTgt spid="41987">
                                            <p:txEl>
                                              <p:pRg st="2" end="2"/>
                                            </p:txEl>
                                          </p:spTgt>
                                        </p:tgtEl>
                                        <p:attrNameLst>
                                          <p:attrName>ppt_w</p:attrName>
                                        </p:attrNameLst>
                                      </p:cBhvr>
                                      <p:tavLst>
                                        <p:tav tm="0">
                                          <p:val>
                                            <p:strVal val="#ppt_w"/>
                                          </p:val>
                                        </p:tav>
                                        <p:tav tm="100000">
                                          <p:val>
                                            <p:strVal val="#ppt_w"/>
                                          </p:val>
                                        </p:tav>
                                      </p:tavLst>
                                    </p:anim>
                                    <p:anim calcmode="lin" valueType="num">
                                      <p:cBhvr>
                                        <p:cTn id="27" dur="500" fill="hold"/>
                                        <p:tgtEl>
                                          <p:spTgt spid="41987">
                                            <p:txEl>
                                              <p:pRg st="2" end="2"/>
                                            </p:txEl>
                                          </p:spTgt>
                                        </p:tgtEl>
                                        <p:attrNameLst>
                                          <p:attrName>ppt_h</p:attrName>
                                        </p:attrNameLst>
                                      </p:cBhvr>
                                      <p:tavLst>
                                        <p:tav tm="0">
                                          <p:val>
                                            <p:fltVal val="0"/>
                                          </p:val>
                                        </p:tav>
                                        <p:tav tm="100000">
                                          <p:val>
                                            <p:strVal val="#ppt_h"/>
                                          </p:val>
                                        </p:tav>
                                      </p:tavLst>
                                    </p:anim>
                                  </p:childTnLst>
                                </p:cTn>
                              </p:par>
                              <p:par>
                                <p:cTn id="28" presetID="17" presetClass="entr" presetSubtype="4" fill="hold" grpId="0" nodeType="withEffect">
                                  <p:stCondLst>
                                    <p:cond delay="1000"/>
                                  </p:stCondLst>
                                  <p:childTnLst>
                                    <p:set>
                                      <p:cBhvr>
                                        <p:cTn id="29" dur="1" fill="hold">
                                          <p:stCondLst>
                                            <p:cond delay="0"/>
                                          </p:stCondLst>
                                        </p:cTn>
                                        <p:tgtEl>
                                          <p:spTgt spid="41987">
                                            <p:txEl>
                                              <p:pRg st="3" end="3"/>
                                            </p:txEl>
                                          </p:spTgt>
                                        </p:tgtEl>
                                        <p:attrNameLst>
                                          <p:attrName>style.visibility</p:attrName>
                                        </p:attrNameLst>
                                      </p:cBhvr>
                                      <p:to>
                                        <p:strVal val="visible"/>
                                      </p:to>
                                    </p:set>
                                    <p:anim calcmode="lin" valueType="num">
                                      <p:cBhvr>
                                        <p:cTn id="30"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987">
                                            <p:txEl>
                                              <p:pRg st="3" end="3"/>
                                            </p:txEl>
                                          </p:spTgt>
                                        </p:tgtEl>
                                        <p:attrNameLst>
                                          <p:attrName>ppt_y</p:attrName>
                                        </p:attrNameLst>
                                      </p:cBhvr>
                                      <p:tavLst>
                                        <p:tav tm="0">
                                          <p:val>
                                            <p:strVal val="#ppt_y+#ppt_h/2"/>
                                          </p:val>
                                        </p:tav>
                                        <p:tav tm="100000">
                                          <p:val>
                                            <p:strVal val="#ppt_y"/>
                                          </p:val>
                                        </p:tav>
                                      </p:tavLst>
                                    </p:anim>
                                    <p:anim calcmode="lin" valueType="num">
                                      <p:cBhvr>
                                        <p:cTn id="32" dur="500" fill="hold"/>
                                        <p:tgtEl>
                                          <p:spTgt spid="41987">
                                            <p:txEl>
                                              <p:pRg st="3" end="3"/>
                                            </p:txEl>
                                          </p:spTgt>
                                        </p:tgtEl>
                                        <p:attrNameLst>
                                          <p:attrName>ppt_w</p:attrName>
                                        </p:attrNameLst>
                                      </p:cBhvr>
                                      <p:tavLst>
                                        <p:tav tm="0">
                                          <p:val>
                                            <p:strVal val="#ppt_w"/>
                                          </p:val>
                                        </p:tav>
                                        <p:tav tm="100000">
                                          <p:val>
                                            <p:strVal val="#ppt_w"/>
                                          </p:val>
                                        </p:tav>
                                      </p:tavLst>
                                    </p:anim>
                                    <p:anim calcmode="lin" valueType="num">
                                      <p:cBhvr>
                                        <p:cTn id="33" dur="500" fill="hold"/>
                                        <p:tgtEl>
                                          <p:spTgt spid="41987">
                                            <p:txEl>
                                              <p:pRg st="3" end="3"/>
                                            </p:txEl>
                                          </p:spTgt>
                                        </p:tgtEl>
                                        <p:attrNameLst>
                                          <p:attrName>ppt_h</p:attrName>
                                        </p:attrNameLst>
                                      </p:cBhvr>
                                      <p:tavLst>
                                        <p:tav tm="0">
                                          <p:val>
                                            <p:fltVal val="0"/>
                                          </p:val>
                                        </p:tav>
                                        <p:tav tm="100000">
                                          <p:val>
                                            <p:strVal val="#ppt_h"/>
                                          </p:val>
                                        </p:tav>
                                      </p:tavLst>
                                    </p:anim>
                                  </p:childTnLst>
                                </p:cTn>
                              </p:par>
                            </p:childTnLst>
                          </p:cTn>
                        </p:par>
                        <p:par>
                          <p:cTn id="34" fill="hold">
                            <p:stCondLst>
                              <p:cond delay="2000"/>
                            </p:stCondLst>
                            <p:childTnLst>
                              <p:par>
                                <p:cTn id="35" presetID="17" presetClass="entr" presetSubtype="4" fill="hold" grpId="0" nodeType="afterEffect">
                                  <p:stCondLst>
                                    <p:cond delay="100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41987">
                                            <p:txEl>
                                              <p:pRg st="5" end="5"/>
                                            </p:txEl>
                                          </p:spTgt>
                                        </p:tgtEl>
                                        <p:attrNameLst>
                                          <p:attrName>ppt_y</p:attrName>
                                        </p:attrNameLst>
                                      </p:cBhvr>
                                      <p:tavLst>
                                        <p:tav tm="0">
                                          <p:val>
                                            <p:strVal val="#ppt_y+#ppt_h/2"/>
                                          </p:val>
                                        </p:tav>
                                        <p:tav tm="100000">
                                          <p:val>
                                            <p:strVal val="#ppt_y"/>
                                          </p:val>
                                        </p:tav>
                                      </p:tavLst>
                                    </p:anim>
                                    <p:anim calcmode="lin" valueType="num">
                                      <p:cBhvr>
                                        <p:cTn id="39" dur="500" fill="hold"/>
                                        <p:tgtEl>
                                          <p:spTgt spid="41987">
                                            <p:txEl>
                                              <p:pRg st="5" end="5"/>
                                            </p:txEl>
                                          </p:spTgt>
                                        </p:tgtEl>
                                        <p:attrNameLst>
                                          <p:attrName>ppt_w</p:attrName>
                                        </p:attrNameLst>
                                      </p:cBhvr>
                                      <p:tavLst>
                                        <p:tav tm="0">
                                          <p:val>
                                            <p:strVal val="#ppt_w"/>
                                          </p:val>
                                        </p:tav>
                                        <p:tav tm="100000">
                                          <p:val>
                                            <p:strVal val="#ppt_w"/>
                                          </p:val>
                                        </p:tav>
                                      </p:tavLst>
                                    </p:anim>
                                    <p:anim calcmode="lin" valueType="num">
                                      <p:cBhvr>
                                        <p:cTn id="40" dur="500" fill="hold"/>
                                        <p:tgtEl>
                                          <p:spTgt spid="4198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Purdue University Writing Lab</a:t>
            </a:r>
          </a:p>
        </p:txBody>
      </p:sp>
      <p:sp>
        <p:nvSpPr>
          <p:cNvPr id="36866"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US"/>
              <a:t>Assess date of information</a:t>
            </a:r>
          </a:p>
        </p:txBody>
      </p:sp>
      <p:graphicFrame>
        <p:nvGraphicFramePr>
          <p:cNvPr id="94208" name="Object 0"/>
          <p:cNvGraphicFramePr>
            <a:graphicFrameLocks/>
          </p:cNvGraphicFramePr>
          <p:nvPr>
            <p:ph type="clipArt" sz="half" idx="1"/>
          </p:nvPr>
        </p:nvGraphicFramePr>
        <p:xfrm>
          <a:off x="457200" y="1752600"/>
          <a:ext cx="3810000" cy="4824413"/>
        </p:xfrm>
        <a:graphic>
          <a:graphicData uri="http://schemas.openxmlformats.org/presentationml/2006/ole">
            <p:oleObj spid="_x0000_s94208" name="Clip" r:id="rId4" imgW="4431600" imgH="3957840" progId="MS_ClipArt_Gallery.2">
              <p:embed/>
            </p:oleObj>
          </a:graphicData>
        </a:graphic>
      </p:graphicFrame>
      <p:sp>
        <p:nvSpPr>
          <p:cNvPr id="36868" name="Rectangle 4"/>
          <p:cNvSpPr>
            <a:spLocks noGrp="1" noChangeArrowheads="1"/>
          </p:cNvSpPr>
          <p:nvPr>
            <p:ph type="body" sz="half" idx="2"/>
          </p:nvPr>
        </p:nvSpPr>
        <p:spPr>
          <a:xfrm>
            <a:off x="3886200" y="1828800"/>
            <a:ext cx="5257800" cy="4114800"/>
          </a:xfrm>
          <a:noFill/>
          <a:ln/>
        </p:spPr>
        <p:txBody>
          <a:bodyPr lIns="92075" tIns="46038" rIns="92075" bIns="46038"/>
          <a:lstStyle/>
          <a:p>
            <a:pPr>
              <a:lnSpc>
                <a:spcPct val="90000"/>
              </a:lnSpc>
            </a:pPr>
            <a:r>
              <a:rPr lang="en-US" sz="2400"/>
              <a:t>Can you locate a date on the web page?</a:t>
            </a:r>
          </a:p>
          <a:p>
            <a:pPr>
              <a:lnSpc>
                <a:spcPct val="90000"/>
              </a:lnSpc>
            </a:pPr>
            <a:r>
              <a:rPr lang="en-US" sz="2400"/>
              <a:t>Dates on web pages can mean:</a:t>
            </a:r>
          </a:p>
          <a:p>
            <a:pPr lvl="1">
              <a:lnSpc>
                <a:spcPct val="90000"/>
              </a:lnSpc>
            </a:pPr>
            <a:r>
              <a:rPr lang="en-US" sz="2400"/>
              <a:t>Date the author first wrote or developed the material</a:t>
            </a:r>
          </a:p>
          <a:p>
            <a:pPr lvl="1">
              <a:lnSpc>
                <a:spcPct val="90000"/>
              </a:lnSpc>
            </a:pPr>
            <a:r>
              <a:rPr lang="en-US" sz="2400"/>
              <a:t>Date site was first available on the Internet for public access</a:t>
            </a:r>
          </a:p>
          <a:p>
            <a:pPr lvl="1">
              <a:lnSpc>
                <a:spcPct val="90000"/>
              </a:lnSpc>
            </a:pPr>
            <a:r>
              <a:rPr lang="en-US" sz="2400"/>
              <a:t>Date site was most recently updated, including revisions, additions, or subtractions to the material</a:t>
            </a: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heckerboard(across)">
                                      <p:cBhvr>
                                        <p:cTn id="7" dur="500"/>
                                        <p:tgtEl>
                                          <p:spTgt spid="3686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94208"/>
                                        </p:tgtEl>
                                        <p:attrNameLst>
                                          <p:attrName>style.visibility</p:attrName>
                                        </p:attrNameLst>
                                      </p:cBhvr>
                                      <p:to>
                                        <p:strVal val="visible"/>
                                      </p:to>
                                    </p:set>
                                    <p:animEffect transition="in" filter="box(in)">
                                      <p:cBhvr>
                                        <p:cTn id="11" dur="500"/>
                                        <p:tgtEl>
                                          <p:spTgt spid="94208"/>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36868">
                                            <p:txEl>
                                              <p:pRg st="0" end="0"/>
                                            </p:txEl>
                                          </p:spTgt>
                                        </p:tgtEl>
                                        <p:attrNameLst>
                                          <p:attrName>style.visibility</p:attrName>
                                        </p:attrNameLst>
                                      </p:cBhvr>
                                      <p:to>
                                        <p:strVal val="visible"/>
                                      </p:to>
                                    </p:set>
                                    <p:animEffect transition="in" filter="box(out)">
                                      <p:cBhvr>
                                        <p:cTn id="15" dur="500"/>
                                        <p:tgtEl>
                                          <p:spTgt spid="36868">
                                            <p:txEl>
                                              <p:pRg st="0" end="0"/>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36868">
                                            <p:txEl>
                                              <p:pRg st="1" end="1"/>
                                            </p:txEl>
                                          </p:spTgt>
                                        </p:tgtEl>
                                        <p:attrNameLst>
                                          <p:attrName>style.visibility</p:attrName>
                                        </p:attrNameLst>
                                      </p:cBhvr>
                                      <p:to>
                                        <p:strVal val="visible"/>
                                      </p:to>
                                    </p:set>
                                    <p:animEffect transition="in" filter="box(out)">
                                      <p:cBhvr>
                                        <p:cTn id="19" dur="500"/>
                                        <p:tgtEl>
                                          <p:spTgt spid="36868">
                                            <p:txEl>
                                              <p:pRg st="1" end="1"/>
                                            </p:txEl>
                                          </p:spTgt>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36868">
                                            <p:txEl>
                                              <p:pRg st="2" end="2"/>
                                            </p:txEl>
                                          </p:spTgt>
                                        </p:tgtEl>
                                        <p:attrNameLst>
                                          <p:attrName>style.visibility</p:attrName>
                                        </p:attrNameLst>
                                      </p:cBhvr>
                                      <p:to>
                                        <p:strVal val="visible"/>
                                      </p:to>
                                    </p:set>
                                    <p:animEffect transition="in" filter="box(out)">
                                      <p:cBhvr>
                                        <p:cTn id="22" dur="500"/>
                                        <p:tgtEl>
                                          <p:spTgt spid="36868">
                                            <p:txEl>
                                              <p:pRg st="2" end="2"/>
                                            </p:txEl>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36868">
                                            <p:txEl>
                                              <p:pRg st="3" end="3"/>
                                            </p:txEl>
                                          </p:spTgt>
                                        </p:tgtEl>
                                        <p:attrNameLst>
                                          <p:attrName>style.visibility</p:attrName>
                                        </p:attrNameLst>
                                      </p:cBhvr>
                                      <p:to>
                                        <p:strVal val="visible"/>
                                      </p:to>
                                    </p:set>
                                    <p:animEffect transition="in" filter="box(out)">
                                      <p:cBhvr>
                                        <p:cTn id="25" dur="500"/>
                                        <p:tgtEl>
                                          <p:spTgt spid="36868">
                                            <p:txEl>
                                              <p:pRg st="3" end="3"/>
                                            </p:txEl>
                                          </p:spTgt>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36868">
                                            <p:txEl>
                                              <p:pRg st="4" end="4"/>
                                            </p:txEl>
                                          </p:spTgt>
                                        </p:tgtEl>
                                        <p:attrNameLst>
                                          <p:attrName>style.visibility</p:attrName>
                                        </p:attrNameLst>
                                      </p:cBhvr>
                                      <p:to>
                                        <p:strVal val="visible"/>
                                      </p:to>
                                    </p:set>
                                    <p:animEffect transition="in" filter="box(out)">
                                      <p:cBhvr>
                                        <p:cTn id="28" dur="500"/>
                                        <p:tgtEl>
                                          <p:spTgt spid="368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8"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Purdue University Writing Lab</a:t>
            </a:r>
          </a:p>
        </p:txBody>
      </p:sp>
      <p:sp>
        <p:nvSpPr>
          <p:cNvPr id="22530" name="Rectangle 2"/>
          <p:cNvSpPr>
            <a:spLocks noGrp="1" noChangeArrowheads="1"/>
          </p:cNvSpPr>
          <p:nvPr>
            <p:ph type="title"/>
          </p:nvPr>
        </p:nvSpPr>
        <p:spPr>
          <a:xfrm>
            <a:off x="1676400" y="381000"/>
            <a:ext cx="7239000" cy="1143000"/>
          </a:xfrm>
          <a:noFill/>
          <a:ln/>
          <a:effectLst>
            <a:outerShdw dist="13470" dir="2700000" algn="ctr" rotWithShape="0">
              <a:schemeClr val="bg2"/>
            </a:outerShdw>
          </a:effectLst>
        </p:spPr>
        <p:txBody>
          <a:bodyPr lIns="92075" tIns="46038" rIns="92075" bIns="46038"/>
          <a:lstStyle/>
          <a:p>
            <a:pPr algn="r"/>
            <a:r>
              <a:rPr lang="en-US"/>
              <a:t>Assess date of information     </a:t>
            </a:r>
          </a:p>
        </p:txBody>
      </p:sp>
      <p:sp>
        <p:nvSpPr>
          <p:cNvPr id="22532" name="Rectangle 4"/>
          <p:cNvSpPr>
            <a:spLocks noGrp="1" noChangeArrowheads="1"/>
          </p:cNvSpPr>
          <p:nvPr>
            <p:ph type="body" sz="half" idx="2"/>
          </p:nvPr>
        </p:nvSpPr>
        <p:spPr>
          <a:xfrm>
            <a:off x="4495800" y="1981200"/>
            <a:ext cx="4648200" cy="4114800"/>
          </a:xfrm>
          <a:noFill/>
          <a:ln/>
        </p:spPr>
        <p:txBody>
          <a:bodyPr lIns="92075" tIns="46038" rIns="92075" bIns="46038"/>
          <a:lstStyle/>
          <a:p>
            <a:pPr>
              <a:lnSpc>
                <a:spcPct val="90000"/>
              </a:lnSpc>
            </a:pPr>
            <a:r>
              <a:rPr lang="en-US" sz="2800"/>
              <a:t>Does the site clearly state a date of creation or a date for the most recent update?</a:t>
            </a:r>
          </a:p>
          <a:p>
            <a:pPr>
              <a:lnSpc>
                <a:spcPct val="90000"/>
              </a:lnSpc>
            </a:pPr>
            <a:r>
              <a:rPr lang="en-US" sz="2800"/>
              <a:t>More importantly, does the information cover recent changes or advances in the field or topic you are researching?</a:t>
            </a:r>
          </a:p>
        </p:txBody>
      </p:sp>
      <p:pic>
        <p:nvPicPr>
          <p:cNvPr id="22540" name="Picture 12" descr="c:\Program Files\Common Files\Microsoft Shared\Clipart\cagcat50\bs00975_.wmf"/>
          <p:cNvPicPr>
            <a:picLocks noChangeAspect="1" noChangeArrowheads="1"/>
          </p:cNvPicPr>
          <p:nvPr>
            <p:ph type="clipArt" sz="half" idx="1"/>
          </p:nvPr>
        </p:nvPicPr>
        <p:blipFill>
          <a:blip r:embed="rId4" cstate="print"/>
          <a:srcRect/>
          <a:stretch>
            <a:fillRect/>
          </a:stretch>
        </p:blipFill>
        <p:spPr>
          <a:xfrm>
            <a:off x="228600" y="2286000"/>
            <a:ext cx="4495800" cy="3724275"/>
          </a:xfrm>
          <a:noFill/>
          <a:ln/>
        </p:spPr>
      </p:pic>
      <p:graphicFrame>
        <p:nvGraphicFramePr>
          <p:cNvPr id="95232" name="Object 0"/>
          <p:cNvGraphicFramePr>
            <a:graphicFrameLocks noChangeAspect="1"/>
          </p:cNvGraphicFramePr>
          <p:nvPr/>
        </p:nvGraphicFramePr>
        <p:xfrm>
          <a:off x="1066800" y="304800"/>
          <a:ext cx="1066800" cy="1057275"/>
        </p:xfrm>
        <a:graphic>
          <a:graphicData uri="http://schemas.openxmlformats.org/presentationml/2006/ole">
            <p:oleObj spid="_x0000_s95232" name="Clip" r:id="rId5" imgW="3709440" imgH="3682080" progId="MS_ClipArt_Gallery.5">
              <p:embed/>
            </p:oleObj>
          </a:graphicData>
        </a:graphic>
      </p:graphicFrame>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5232"/>
                                        </p:tgtEl>
                                        <p:attrNameLst>
                                          <p:attrName>style.visibility</p:attrName>
                                        </p:attrNameLst>
                                      </p:cBhvr>
                                      <p:to>
                                        <p:strVal val="visible"/>
                                      </p:to>
                                    </p:set>
                                    <p:anim calcmode="lin" valueType="num">
                                      <p:cBhvr additive="base">
                                        <p:cTn id="7" dur="500" fill="hold"/>
                                        <p:tgtEl>
                                          <p:spTgt spid="95232"/>
                                        </p:tgtEl>
                                        <p:attrNameLst>
                                          <p:attrName>ppt_x</p:attrName>
                                        </p:attrNameLst>
                                      </p:cBhvr>
                                      <p:tavLst>
                                        <p:tav tm="0">
                                          <p:val>
                                            <p:strVal val="0-#ppt_w/2"/>
                                          </p:val>
                                        </p:tav>
                                        <p:tav tm="100000">
                                          <p:val>
                                            <p:strVal val="#ppt_x"/>
                                          </p:val>
                                        </p:tav>
                                      </p:tavLst>
                                    </p:anim>
                                    <p:anim calcmode="lin" valueType="num">
                                      <p:cBhvr additive="base">
                                        <p:cTn id="8" dur="500" fill="hold"/>
                                        <p:tgtEl>
                                          <p:spTgt spid="952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2530"/>
                                        </p:tgtEl>
                                        <p:attrNameLst>
                                          <p:attrName>style.visibility</p:attrName>
                                        </p:attrNameLst>
                                      </p:cBhvr>
                                      <p:to>
                                        <p:strVal val="visible"/>
                                      </p:to>
                                    </p:set>
                                    <p:anim calcmode="lin" valueType="num">
                                      <p:cBhvr additive="base">
                                        <p:cTn id="12" dur="500" fill="hold"/>
                                        <p:tgtEl>
                                          <p:spTgt spid="22530"/>
                                        </p:tgtEl>
                                        <p:attrNameLst>
                                          <p:attrName>ppt_x</p:attrName>
                                        </p:attrNameLst>
                                      </p:cBhvr>
                                      <p:tavLst>
                                        <p:tav tm="0">
                                          <p:val>
                                            <p:strVal val="1+#ppt_w/2"/>
                                          </p:val>
                                        </p:tav>
                                        <p:tav tm="100000">
                                          <p:val>
                                            <p:strVal val="#ppt_x"/>
                                          </p:val>
                                        </p:tav>
                                      </p:tavLst>
                                    </p:anim>
                                    <p:anim calcmode="lin" valueType="num">
                                      <p:cBhvr additive="base">
                                        <p:cTn id="13" dur="500" fill="hold"/>
                                        <p:tgtEl>
                                          <p:spTgt spid="2253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 presetClass="entr" presetSubtype="32" fill="hold" nodeType="afterEffect">
                                  <p:stCondLst>
                                    <p:cond delay="0"/>
                                  </p:stCondLst>
                                  <p:childTnLst>
                                    <p:set>
                                      <p:cBhvr>
                                        <p:cTn id="16" dur="1" fill="hold">
                                          <p:stCondLst>
                                            <p:cond delay="0"/>
                                          </p:stCondLst>
                                        </p:cTn>
                                        <p:tgtEl>
                                          <p:spTgt spid="22540"/>
                                        </p:tgtEl>
                                        <p:attrNameLst>
                                          <p:attrName>style.visibility</p:attrName>
                                        </p:attrNameLst>
                                      </p:cBhvr>
                                      <p:to>
                                        <p:strVal val="visible"/>
                                      </p:to>
                                    </p:set>
                                    <p:animEffect transition="in" filter="box(out)">
                                      <p:cBhvr>
                                        <p:cTn id="17" dur="500"/>
                                        <p:tgtEl>
                                          <p:spTgt spid="22540"/>
                                        </p:tgtEl>
                                      </p:cBhvr>
                                    </p:animEffect>
                                  </p:childTnLst>
                                </p:cTn>
                              </p:par>
                            </p:childTnLst>
                          </p:cTn>
                        </p:par>
                        <p:par>
                          <p:cTn id="18" fill="hold">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22532">
                                            <p:txEl>
                                              <p:pRg st="0" end="0"/>
                                            </p:txEl>
                                          </p:spTgt>
                                        </p:tgtEl>
                                        <p:attrNameLst>
                                          <p:attrName>style.visibility</p:attrName>
                                        </p:attrNameLst>
                                      </p:cBhvr>
                                      <p:to>
                                        <p:strVal val="visible"/>
                                      </p:to>
                                    </p:set>
                                    <p:animEffect transition="in" filter="checkerboard(across)">
                                      <p:cBhvr>
                                        <p:cTn id="21" dur="500"/>
                                        <p:tgtEl>
                                          <p:spTgt spid="22532">
                                            <p:txEl>
                                              <p:pRg st="0" end="0"/>
                                            </p:txEl>
                                          </p:spTgt>
                                        </p:tgtEl>
                                      </p:cBhvr>
                                    </p:animEffect>
                                  </p:childTnLst>
                                </p:cTn>
                              </p:par>
                            </p:childTnLst>
                          </p:cTn>
                        </p:par>
                        <p:par>
                          <p:cTn id="22" fill="hold">
                            <p:stCondLst>
                              <p:cond delay="2000"/>
                            </p:stCondLst>
                            <p:childTnLst>
                              <p:par>
                                <p:cTn id="23" presetID="5" presetClass="entr" presetSubtype="10" fill="hold" grpId="0" nodeType="afterEffect">
                                  <p:stCondLst>
                                    <p:cond delay="0"/>
                                  </p:stCondLst>
                                  <p:childTnLst>
                                    <p:set>
                                      <p:cBhvr>
                                        <p:cTn id="24" dur="1" fill="hold">
                                          <p:stCondLst>
                                            <p:cond delay="0"/>
                                          </p:stCondLst>
                                        </p:cTn>
                                        <p:tgtEl>
                                          <p:spTgt spid="22532">
                                            <p:txEl>
                                              <p:pRg st="1" end="1"/>
                                            </p:txEl>
                                          </p:spTgt>
                                        </p:tgtEl>
                                        <p:attrNameLst>
                                          <p:attrName>style.visibility</p:attrName>
                                        </p:attrNameLst>
                                      </p:cBhvr>
                                      <p:to>
                                        <p:strVal val="visible"/>
                                      </p:to>
                                    </p:set>
                                    <p:animEffect transition="in" filter="checkerboard(across)">
                                      <p:cBhvr>
                                        <p:cTn id="25" dur="500"/>
                                        <p:tgtEl>
                                          <p:spTgt spid="225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2"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Purdue University Writing Lab</a:t>
            </a:r>
          </a:p>
        </p:txBody>
      </p:sp>
      <p:sp>
        <p:nvSpPr>
          <p:cNvPr id="25602"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US"/>
              <a:t>Evaluating web sources</a:t>
            </a:r>
          </a:p>
        </p:txBody>
      </p:sp>
      <p:sp>
        <p:nvSpPr>
          <p:cNvPr id="25607" name="Rectangle 7"/>
          <p:cNvSpPr>
            <a:spLocks noGrp="1" noChangeArrowheads="1"/>
          </p:cNvSpPr>
          <p:nvPr>
            <p:ph type="body" sz="half" idx="1"/>
          </p:nvPr>
        </p:nvSpPr>
        <p:spPr>
          <a:xfrm>
            <a:off x="0" y="2209800"/>
            <a:ext cx="4800600" cy="3886200"/>
          </a:xfrm>
        </p:spPr>
        <p:txBody>
          <a:bodyPr/>
          <a:lstStyle/>
          <a:p>
            <a:r>
              <a:rPr lang="en-US" sz="2800"/>
              <a:t>Use search engines to your advantage</a:t>
            </a:r>
          </a:p>
          <a:p>
            <a:r>
              <a:rPr lang="en-US" sz="2800"/>
              <a:t>Identify the web site</a:t>
            </a:r>
          </a:p>
          <a:p>
            <a:r>
              <a:rPr lang="en-US" sz="2800"/>
              <a:t>Examine for credibility</a:t>
            </a:r>
          </a:p>
          <a:p>
            <a:r>
              <a:rPr lang="en-US" sz="2800"/>
              <a:t>Determine depth and scope of information</a:t>
            </a:r>
          </a:p>
          <a:p>
            <a:r>
              <a:rPr lang="en-US" sz="2800"/>
              <a:t>Assess date of information</a:t>
            </a:r>
          </a:p>
        </p:txBody>
      </p:sp>
      <p:graphicFrame>
        <p:nvGraphicFramePr>
          <p:cNvPr id="96256" name="Object 0"/>
          <p:cNvGraphicFramePr>
            <a:graphicFrameLocks noChangeAspect="1"/>
          </p:cNvGraphicFramePr>
          <p:nvPr>
            <p:ph type="clipArt" sz="half" idx="2"/>
          </p:nvPr>
        </p:nvGraphicFramePr>
        <p:xfrm>
          <a:off x="4343400" y="1676400"/>
          <a:ext cx="4419600" cy="4114800"/>
        </p:xfrm>
        <a:graphic>
          <a:graphicData uri="http://schemas.openxmlformats.org/presentationml/2006/ole">
            <p:oleObj spid="_x0000_s96256" name="Clip" r:id="rId4" imgW="3708720" imgH="3234960" progId="MS_ClipArt_Gallery.5">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out)">
                                      <p:cBhvr>
                                        <p:cTn id="7" dur="500"/>
                                        <p:tgtEl>
                                          <p:spTgt spid="2560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6256"/>
                                        </p:tgtEl>
                                        <p:attrNameLst>
                                          <p:attrName>style.visibility</p:attrName>
                                        </p:attrNameLst>
                                      </p:cBhvr>
                                      <p:to>
                                        <p:strVal val="visible"/>
                                      </p:to>
                                    </p:set>
                                    <p:animEffect transition="in" filter="box(out)">
                                      <p:cBhvr>
                                        <p:cTn id="11" dur="500"/>
                                        <p:tgtEl>
                                          <p:spTgt spid="96256"/>
                                        </p:tgtEl>
                                      </p:cBhvr>
                                    </p:animEffect>
                                  </p:childTnLst>
                                </p:cTn>
                              </p:par>
                            </p:childTnLst>
                          </p:cTn>
                        </p:par>
                        <p:par>
                          <p:cTn id="12" fill="hold">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25607">
                                            <p:txEl>
                                              <p:pRg st="0" end="0"/>
                                            </p:txEl>
                                          </p:spTgt>
                                        </p:tgtEl>
                                        <p:attrNameLst>
                                          <p:attrName>style.visibility</p:attrName>
                                        </p:attrNameLst>
                                      </p:cBhvr>
                                      <p:to>
                                        <p:strVal val="visible"/>
                                      </p:to>
                                    </p:set>
                                    <p:anim calcmode="lin" valueType="num">
                                      <p:cBhvr>
                                        <p:cTn id="15" dur="500" fill="hold"/>
                                        <p:tgtEl>
                                          <p:spTgt spid="2560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5607">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25607">
                                            <p:txEl>
                                              <p:pRg st="1" end="1"/>
                                            </p:txEl>
                                          </p:spTgt>
                                        </p:tgtEl>
                                        <p:attrNameLst>
                                          <p:attrName>style.visibility</p:attrName>
                                        </p:attrNameLst>
                                      </p:cBhvr>
                                      <p:to>
                                        <p:strVal val="visible"/>
                                      </p:to>
                                    </p:set>
                                    <p:anim calcmode="lin" valueType="num">
                                      <p:cBhvr>
                                        <p:cTn id="20" dur="500" fill="hold"/>
                                        <p:tgtEl>
                                          <p:spTgt spid="2560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5607">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17" presetClass="entr" presetSubtype="10" fill="hold" grpId="0" nodeType="afterEffect">
                                  <p:stCondLst>
                                    <p:cond delay="0"/>
                                  </p:stCondLst>
                                  <p:childTnLst>
                                    <p:set>
                                      <p:cBhvr>
                                        <p:cTn id="24" dur="1" fill="hold">
                                          <p:stCondLst>
                                            <p:cond delay="0"/>
                                          </p:stCondLst>
                                        </p:cTn>
                                        <p:tgtEl>
                                          <p:spTgt spid="25607">
                                            <p:txEl>
                                              <p:pRg st="2" end="2"/>
                                            </p:txEl>
                                          </p:spTgt>
                                        </p:tgtEl>
                                        <p:attrNameLst>
                                          <p:attrName>style.visibility</p:attrName>
                                        </p:attrNameLst>
                                      </p:cBhvr>
                                      <p:to>
                                        <p:strVal val="visible"/>
                                      </p:to>
                                    </p:set>
                                    <p:anim calcmode="lin" valueType="num">
                                      <p:cBhvr>
                                        <p:cTn id="25" dur="500" fill="hold"/>
                                        <p:tgtEl>
                                          <p:spTgt spid="2560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5607">
                                            <p:txEl>
                                              <p:pRg st="2" end="2"/>
                                            </p:txEl>
                                          </p:spTgt>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17" presetClass="entr" presetSubtype="10" fill="hold" grpId="0" nodeType="afterEffect">
                                  <p:stCondLst>
                                    <p:cond delay="0"/>
                                  </p:stCondLst>
                                  <p:childTnLst>
                                    <p:set>
                                      <p:cBhvr>
                                        <p:cTn id="29" dur="1" fill="hold">
                                          <p:stCondLst>
                                            <p:cond delay="0"/>
                                          </p:stCondLst>
                                        </p:cTn>
                                        <p:tgtEl>
                                          <p:spTgt spid="25607">
                                            <p:txEl>
                                              <p:pRg st="3" end="3"/>
                                            </p:txEl>
                                          </p:spTgt>
                                        </p:tgtEl>
                                        <p:attrNameLst>
                                          <p:attrName>style.visibility</p:attrName>
                                        </p:attrNameLst>
                                      </p:cBhvr>
                                      <p:to>
                                        <p:strVal val="visible"/>
                                      </p:to>
                                    </p:set>
                                    <p:anim calcmode="lin" valueType="num">
                                      <p:cBhvr>
                                        <p:cTn id="30" dur="500" fill="hold"/>
                                        <p:tgtEl>
                                          <p:spTgt spid="25607">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25607">
                                            <p:txEl>
                                              <p:pRg st="3" end="3"/>
                                            </p:txEl>
                                          </p:spTgt>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17" presetClass="entr" presetSubtype="10" fill="hold" grpId="0" nodeType="afterEffect">
                                  <p:stCondLst>
                                    <p:cond delay="0"/>
                                  </p:stCondLst>
                                  <p:childTnLst>
                                    <p:set>
                                      <p:cBhvr>
                                        <p:cTn id="34" dur="1" fill="hold">
                                          <p:stCondLst>
                                            <p:cond delay="0"/>
                                          </p:stCondLst>
                                        </p:cTn>
                                        <p:tgtEl>
                                          <p:spTgt spid="25607">
                                            <p:txEl>
                                              <p:pRg st="4" end="4"/>
                                            </p:txEl>
                                          </p:spTgt>
                                        </p:tgtEl>
                                        <p:attrNameLst>
                                          <p:attrName>style.visibility</p:attrName>
                                        </p:attrNameLst>
                                      </p:cBhvr>
                                      <p:to>
                                        <p:strVal val="visible"/>
                                      </p:to>
                                    </p:set>
                                    <p:anim calcmode="lin" valueType="num">
                                      <p:cBhvr>
                                        <p:cTn id="35" dur="500" fill="hold"/>
                                        <p:tgtEl>
                                          <p:spTgt spid="2560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560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7"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xfrm>
            <a:off x="0" y="0"/>
            <a:ext cx="9144000" cy="1828800"/>
          </a:xfrm>
          <a:noFill/>
          <a:ln/>
        </p:spPr>
        <p:txBody>
          <a:bodyPr lIns="92075" tIns="46038" rIns="92075" bIns="46038"/>
          <a:lstStyle/>
          <a:p>
            <a:r>
              <a:rPr lang="en-US" sz="4200"/>
              <a:t>Where can you go for help with researching the Internet?</a:t>
            </a:r>
          </a:p>
        </p:txBody>
      </p:sp>
      <p:sp>
        <p:nvSpPr>
          <p:cNvPr id="43020" name="Rectangle 12"/>
          <p:cNvSpPr>
            <a:spLocks noGrp="1" noChangeArrowheads="1"/>
          </p:cNvSpPr>
          <p:nvPr>
            <p:ph type="body" sz="half" idx="2"/>
          </p:nvPr>
        </p:nvSpPr>
        <p:spPr>
          <a:xfrm>
            <a:off x="4648200" y="1828800"/>
            <a:ext cx="4495800" cy="4267200"/>
          </a:xfrm>
          <a:noFill/>
          <a:ln/>
        </p:spPr>
        <p:txBody>
          <a:bodyPr/>
          <a:lstStyle/>
          <a:p>
            <a:r>
              <a:rPr lang="en-US" sz="2800"/>
              <a:t>Purdue University Writing Lab</a:t>
            </a:r>
          </a:p>
          <a:p>
            <a:r>
              <a:rPr lang="en-US" sz="2800"/>
              <a:t>Heavilon 226</a:t>
            </a:r>
          </a:p>
          <a:p>
            <a:r>
              <a:rPr lang="en-US" sz="2800"/>
              <a:t>Grammar Hotline:		(765) 494-3723</a:t>
            </a:r>
          </a:p>
          <a:p>
            <a:r>
              <a:rPr lang="en-US" sz="2800"/>
              <a:t>Check our web site: </a:t>
            </a:r>
            <a:r>
              <a:rPr lang="en-US" sz="2400">
                <a:hlinkClick r:id="rId3"/>
              </a:rPr>
              <a:t>http://owl.english.purdue.edu</a:t>
            </a:r>
            <a:endParaRPr lang="en-US" sz="2400"/>
          </a:p>
          <a:p>
            <a:r>
              <a:rPr lang="en-US" sz="2800"/>
              <a:t>Email brief questions: </a:t>
            </a:r>
            <a:r>
              <a:rPr lang="en-US" sz="2400"/>
              <a:t>owl@owl.english.purdue.edu</a:t>
            </a:r>
          </a:p>
          <a:p>
            <a:pPr>
              <a:buFont typeface="Wingdings 2" pitchFamily="18" charset="2"/>
              <a:buNone/>
            </a:pPr>
            <a:endParaRPr lang="en-US" sz="2800"/>
          </a:p>
        </p:txBody>
      </p:sp>
      <p:pic>
        <p:nvPicPr>
          <p:cNvPr id="43022" name="Picture 14" descr="E:\PFiles\MSOffice\Clipart\standard\stddir1\bd05063_.wmf"/>
          <p:cNvPicPr>
            <a:picLocks noGrp="1" noChangeAspect="1" noChangeArrowheads="1"/>
          </p:cNvPicPr>
          <p:nvPr>
            <p:ph type="clipArt" sz="half" idx="1"/>
          </p:nvPr>
        </p:nvPicPr>
        <p:blipFill>
          <a:blip r:embed="rId4" cstate="print"/>
          <a:srcRect/>
          <a:stretch>
            <a:fillRect/>
          </a:stretch>
        </p:blipFill>
        <p:spPr>
          <a:xfrm>
            <a:off x="685800" y="2312988"/>
            <a:ext cx="3810000" cy="3297237"/>
          </a:xfrm>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linds(horizontal)">
                                      <p:cBhvr>
                                        <p:cTn id="7" dur="5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43022"/>
                                        </p:tgtEl>
                                        <p:attrNameLst>
                                          <p:attrName>style.visibility</p:attrName>
                                        </p:attrNameLst>
                                      </p:cBhvr>
                                      <p:to>
                                        <p:strVal val="visible"/>
                                      </p:to>
                                    </p:set>
                                    <p:animEffect transition="in" filter="box(out)">
                                      <p:cBhvr>
                                        <p:cTn id="12" dur="500"/>
                                        <p:tgtEl>
                                          <p:spTgt spid="43022"/>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43020"/>
                                        </p:tgtEl>
                                        <p:attrNameLst>
                                          <p:attrName>style.visibility</p:attrName>
                                        </p:attrNameLst>
                                      </p:cBhvr>
                                      <p:to>
                                        <p:strVal val="visible"/>
                                      </p:to>
                                    </p:set>
                                    <p:anim calcmode="lin" valueType="num">
                                      <p:cBhvr additive="base">
                                        <p:cTn id="16" dur="500" fill="hold"/>
                                        <p:tgtEl>
                                          <p:spTgt spid="43020"/>
                                        </p:tgtEl>
                                        <p:attrNameLst>
                                          <p:attrName>ppt_x</p:attrName>
                                        </p:attrNameLst>
                                      </p:cBhvr>
                                      <p:tavLst>
                                        <p:tav tm="0">
                                          <p:val>
                                            <p:strVal val="1+#ppt_w/2"/>
                                          </p:val>
                                        </p:tav>
                                        <p:tav tm="100000">
                                          <p:val>
                                            <p:strVal val="#ppt_x"/>
                                          </p:val>
                                        </p:tav>
                                      </p:tavLst>
                                    </p:anim>
                                    <p:anim calcmode="lin" valueType="num">
                                      <p:cBhvr additive="base">
                                        <p:cTn id="17" dur="500" fill="hold"/>
                                        <p:tgtEl>
                                          <p:spTgt spid="430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P spid="4302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Purdue University Writing Lab</a:t>
            </a:r>
          </a:p>
        </p:txBody>
      </p:sp>
      <p:sp>
        <p:nvSpPr>
          <p:cNvPr id="5122" name="Rectangle 2"/>
          <p:cNvSpPr>
            <a:spLocks noGrp="1" noChangeArrowheads="1"/>
          </p:cNvSpPr>
          <p:nvPr>
            <p:ph type="title"/>
          </p:nvPr>
        </p:nvSpPr>
        <p:spPr>
          <a:xfrm>
            <a:off x="0" y="381000"/>
            <a:ext cx="9144000" cy="1219200"/>
          </a:xfrm>
          <a:noFill/>
          <a:ln/>
          <a:effectLst>
            <a:outerShdw dist="13470" dir="2700000" algn="ctr" rotWithShape="0">
              <a:schemeClr val="bg2"/>
            </a:outerShdw>
          </a:effectLst>
        </p:spPr>
        <p:txBody>
          <a:bodyPr lIns="92075" tIns="46038" rIns="92075" bIns="46038"/>
          <a:lstStyle/>
          <a:p>
            <a:r>
              <a:rPr lang="en-US" sz="4000"/>
              <a:t>Why do we need to evaluate web sources?</a:t>
            </a:r>
          </a:p>
        </p:txBody>
      </p:sp>
      <p:graphicFrame>
        <p:nvGraphicFramePr>
          <p:cNvPr id="5123" name="Object 3"/>
          <p:cNvGraphicFramePr>
            <a:graphicFrameLocks/>
          </p:cNvGraphicFramePr>
          <p:nvPr>
            <p:ph type="clipArt" sz="half" idx="2"/>
          </p:nvPr>
        </p:nvGraphicFramePr>
        <p:xfrm>
          <a:off x="457200" y="2133600"/>
          <a:ext cx="3657600" cy="3733800"/>
        </p:xfrm>
        <a:graphic>
          <a:graphicData uri="http://schemas.openxmlformats.org/presentationml/2006/ole">
            <p:oleObj spid="_x0000_s5123" name="Clip" r:id="rId4" imgW="4079880" imgH="3435480" progId="MS_ClipArt_Gallery.5">
              <p:embed/>
            </p:oleObj>
          </a:graphicData>
        </a:graphic>
      </p:graphicFrame>
      <p:sp>
        <p:nvSpPr>
          <p:cNvPr id="5124" name="Rectangle 4"/>
          <p:cNvSpPr>
            <a:spLocks noGrp="1" noChangeArrowheads="1"/>
          </p:cNvSpPr>
          <p:nvPr>
            <p:ph type="body" sz="half" idx="1"/>
          </p:nvPr>
        </p:nvSpPr>
        <p:spPr>
          <a:xfrm>
            <a:off x="4191000" y="1981200"/>
            <a:ext cx="4648200" cy="4114800"/>
          </a:xfrm>
          <a:noFill/>
          <a:ln/>
        </p:spPr>
        <p:txBody>
          <a:bodyPr lIns="92075" tIns="46038" rIns="92075" bIns="46038"/>
          <a:lstStyle/>
          <a:p>
            <a:r>
              <a:rPr lang="en-US" sz="2800"/>
              <a:t>Virtually any person can publish almost anything on the Internet.</a:t>
            </a:r>
          </a:p>
          <a:p>
            <a:r>
              <a:rPr lang="en-US" sz="2800"/>
              <a:t>Unlike most print sources, web sources do not have to be professionally accepted and edited to be published.</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1000" fill="hold"/>
                                        <p:tgtEl>
                                          <p:spTgt spid="5123"/>
                                        </p:tgtEl>
                                        <p:attrNameLst>
                                          <p:attrName>ppt_w</p:attrName>
                                        </p:attrNameLst>
                                      </p:cBhvr>
                                      <p:tavLst>
                                        <p:tav tm="0">
                                          <p:val>
                                            <p:fltVal val="0"/>
                                          </p:val>
                                        </p:tav>
                                        <p:tav tm="100000">
                                          <p:val>
                                            <p:strVal val="#ppt_w"/>
                                          </p:val>
                                        </p:tav>
                                      </p:tavLst>
                                    </p:anim>
                                    <p:anim calcmode="lin" valueType="num">
                                      <p:cBhvr>
                                        <p:cTn id="14" dur="1000" fill="hold"/>
                                        <p:tgtEl>
                                          <p:spTgt spid="5123"/>
                                        </p:tgtEl>
                                        <p:attrNameLst>
                                          <p:attrName>ppt_h</p:attrName>
                                        </p:attrNameLst>
                                      </p:cBhvr>
                                      <p:tavLst>
                                        <p:tav tm="0">
                                          <p:val>
                                            <p:fltVal val="0"/>
                                          </p:val>
                                        </p:tav>
                                        <p:tav tm="100000">
                                          <p:val>
                                            <p:strVal val="#ppt_h"/>
                                          </p:val>
                                        </p:tav>
                                      </p:tavLst>
                                    </p:anim>
                                    <p:anim calcmode="lin" valueType="num">
                                      <p:cBhvr>
                                        <p:cTn id="15" dur="1000" fill="hold"/>
                                        <p:tgtEl>
                                          <p:spTgt spid="512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123"/>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5124">
                                            <p:txEl>
                                              <p:pRg st="0" end="0"/>
                                            </p:txEl>
                                          </p:spTgt>
                                        </p:tgtEl>
                                        <p:attrNameLst>
                                          <p:attrName>style.visibility</p:attrName>
                                        </p:attrNameLst>
                                      </p:cBhvr>
                                      <p:to>
                                        <p:strVal val="visible"/>
                                      </p:to>
                                    </p:set>
                                    <p:animEffect transition="in" filter="wipe(right)">
                                      <p:cBhvr>
                                        <p:cTn id="20" dur="500"/>
                                        <p:tgtEl>
                                          <p:spTgt spid="5124">
                                            <p:txEl>
                                              <p:pRg st="0" end="0"/>
                                            </p:txEl>
                                          </p:spTgt>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5124">
                                            <p:txEl>
                                              <p:pRg st="1" end="1"/>
                                            </p:txEl>
                                          </p:spTgt>
                                        </p:tgtEl>
                                        <p:attrNameLst>
                                          <p:attrName>style.visibility</p:attrName>
                                        </p:attrNameLst>
                                      </p:cBhvr>
                                      <p:to>
                                        <p:strVal val="visible"/>
                                      </p:to>
                                    </p:set>
                                    <p:animEffect transition="in" filter="wipe(right)">
                                      <p:cBhvr>
                                        <p:cTn id="24" dur="500"/>
                                        <p:tgtEl>
                                          <p:spTgt spid="5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4"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r>
              <a:rPr lang="en-US"/>
              <a:t>Researching the Internet</a:t>
            </a:r>
          </a:p>
        </p:txBody>
      </p:sp>
      <p:sp>
        <p:nvSpPr>
          <p:cNvPr id="34819" name="Rectangle 3"/>
          <p:cNvSpPr>
            <a:spLocks noGrp="1" noChangeArrowheads="1"/>
          </p:cNvSpPr>
          <p:nvPr>
            <p:ph type="body" sz="half" idx="1"/>
          </p:nvPr>
        </p:nvSpPr>
        <p:spPr>
          <a:xfrm>
            <a:off x="381000" y="2133600"/>
            <a:ext cx="4495800" cy="4191000"/>
          </a:xfrm>
        </p:spPr>
        <p:txBody>
          <a:bodyPr/>
          <a:lstStyle/>
          <a:p>
            <a:r>
              <a:rPr lang="en-US" sz="2800"/>
              <a:t>Use search engines to your advantage</a:t>
            </a:r>
          </a:p>
          <a:p>
            <a:r>
              <a:rPr lang="en-US" sz="2800"/>
              <a:t>Identify the web site</a:t>
            </a:r>
          </a:p>
          <a:p>
            <a:r>
              <a:rPr lang="en-US" sz="2800"/>
              <a:t>Examine for credibility</a:t>
            </a:r>
          </a:p>
          <a:p>
            <a:r>
              <a:rPr lang="en-US" sz="2800"/>
              <a:t>Determine depth and scope of information</a:t>
            </a:r>
          </a:p>
          <a:p>
            <a:r>
              <a:rPr lang="en-US" sz="2800"/>
              <a:t>Assess date of information</a:t>
            </a:r>
          </a:p>
        </p:txBody>
      </p:sp>
      <p:graphicFrame>
        <p:nvGraphicFramePr>
          <p:cNvPr id="34820" name="Object 4"/>
          <p:cNvGraphicFramePr>
            <a:graphicFrameLocks noChangeAspect="1"/>
          </p:cNvGraphicFramePr>
          <p:nvPr>
            <p:ph type="clipArt" sz="half" idx="2"/>
          </p:nvPr>
        </p:nvGraphicFramePr>
        <p:xfrm>
          <a:off x="4572000" y="1981200"/>
          <a:ext cx="4191000" cy="4152900"/>
        </p:xfrm>
        <a:graphic>
          <a:graphicData uri="http://schemas.openxmlformats.org/presentationml/2006/ole">
            <p:oleObj spid="_x0000_s34820" name="Clip" r:id="rId4" imgW="1840680" imgH="1824120" progId="MS_ClipArt_Gallery.5">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arn(inHorizontal)">
                                      <p:cBhvr>
                                        <p:cTn id="12" dur="500"/>
                                        <p:tgtEl>
                                          <p:spTgt spid="34820"/>
                                        </p:tgtEl>
                                      </p:cBhvr>
                                    </p:animEffect>
                                  </p:childTnLst>
                                </p:cTn>
                              </p:par>
                            </p:childTnLst>
                          </p:cTn>
                        </p:par>
                        <p:par>
                          <p:cTn id="13" fill="hold">
                            <p:stCondLst>
                              <p:cond delay="1000"/>
                            </p:stCondLst>
                            <p:childTnLst>
                              <p:par>
                                <p:cTn id="14" presetID="18" presetClass="entr" presetSubtype="12" fill="hold" grpId="0" nodeType="afterEffect">
                                  <p:stCondLst>
                                    <p:cond delay="1000"/>
                                  </p:stCondLst>
                                  <p:childTnLst>
                                    <p:set>
                                      <p:cBhvr>
                                        <p:cTn id="15" dur="1" fill="hold">
                                          <p:stCondLst>
                                            <p:cond delay="0"/>
                                          </p:stCondLst>
                                        </p:cTn>
                                        <p:tgtEl>
                                          <p:spTgt spid="34819">
                                            <p:txEl>
                                              <p:pRg st="0" end="0"/>
                                            </p:txEl>
                                          </p:spTgt>
                                        </p:tgtEl>
                                        <p:attrNameLst>
                                          <p:attrName>style.visibility</p:attrName>
                                        </p:attrNameLst>
                                      </p:cBhvr>
                                      <p:to>
                                        <p:strVal val="visible"/>
                                      </p:to>
                                    </p:set>
                                    <p:animEffect transition="in" filter="strips(downLeft)">
                                      <p:cBhvr>
                                        <p:cTn id="16" dur="500"/>
                                        <p:tgtEl>
                                          <p:spTgt spid="34819">
                                            <p:txEl>
                                              <p:pRg st="0" end="0"/>
                                            </p:txEl>
                                          </p:spTgt>
                                        </p:tgtEl>
                                      </p:cBhvr>
                                    </p:animEffect>
                                  </p:childTnLst>
                                </p:cTn>
                              </p:par>
                            </p:childTnLst>
                          </p:cTn>
                        </p:par>
                        <p:par>
                          <p:cTn id="17" fill="hold">
                            <p:stCondLst>
                              <p:cond delay="2500"/>
                            </p:stCondLst>
                            <p:childTnLst>
                              <p:par>
                                <p:cTn id="18" presetID="18" presetClass="entr" presetSubtype="12" fill="hold" grpId="0" nodeType="afterEffect">
                                  <p:stCondLst>
                                    <p:cond delay="1000"/>
                                  </p:stCondLst>
                                  <p:childTnLst>
                                    <p:set>
                                      <p:cBhvr>
                                        <p:cTn id="19" dur="1" fill="hold">
                                          <p:stCondLst>
                                            <p:cond delay="0"/>
                                          </p:stCondLst>
                                        </p:cTn>
                                        <p:tgtEl>
                                          <p:spTgt spid="34819">
                                            <p:txEl>
                                              <p:pRg st="1" end="1"/>
                                            </p:txEl>
                                          </p:spTgt>
                                        </p:tgtEl>
                                        <p:attrNameLst>
                                          <p:attrName>style.visibility</p:attrName>
                                        </p:attrNameLst>
                                      </p:cBhvr>
                                      <p:to>
                                        <p:strVal val="visible"/>
                                      </p:to>
                                    </p:set>
                                    <p:animEffect transition="in" filter="strips(downLeft)">
                                      <p:cBhvr>
                                        <p:cTn id="20" dur="500"/>
                                        <p:tgtEl>
                                          <p:spTgt spid="34819">
                                            <p:txEl>
                                              <p:pRg st="1" end="1"/>
                                            </p:txEl>
                                          </p:spTgt>
                                        </p:tgtEl>
                                      </p:cBhvr>
                                    </p:animEffect>
                                  </p:childTnLst>
                                </p:cTn>
                              </p:par>
                            </p:childTnLst>
                          </p:cTn>
                        </p:par>
                        <p:par>
                          <p:cTn id="21" fill="hold">
                            <p:stCondLst>
                              <p:cond delay="4000"/>
                            </p:stCondLst>
                            <p:childTnLst>
                              <p:par>
                                <p:cTn id="22" presetID="18" presetClass="entr" presetSubtype="12" fill="hold" grpId="0" nodeType="afterEffect">
                                  <p:stCondLst>
                                    <p:cond delay="100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strips(downLeft)">
                                      <p:cBhvr>
                                        <p:cTn id="24" dur="500"/>
                                        <p:tgtEl>
                                          <p:spTgt spid="34819">
                                            <p:txEl>
                                              <p:pRg st="2" end="2"/>
                                            </p:txEl>
                                          </p:spTgt>
                                        </p:tgtEl>
                                      </p:cBhvr>
                                    </p:animEffect>
                                  </p:childTnLst>
                                </p:cTn>
                              </p:par>
                            </p:childTnLst>
                          </p:cTn>
                        </p:par>
                        <p:par>
                          <p:cTn id="25" fill="hold">
                            <p:stCondLst>
                              <p:cond delay="5500"/>
                            </p:stCondLst>
                            <p:childTnLst>
                              <p:par>
                                <p:cTn id="26" presetID="18" presetClass="entr" presetSubtype="12" fill="hold" grpId="0" nodeType="afterEffect">
                                  <p:stCondLst>
                                    <p:cond delay="1000"/>
                                  </p:stCondLst>
                                  <p:childTnLst>
                                    <p:set>
                                      <p:cBhvr>
                                        <p:cTn id="27" dur="1" fill="hold">
                                          <p:stCondLst>
                                            <p:cond delay="0"/>
                                          </p:stCondLst>
                                        </p:cTn>
                                        <p:tgtEl>
                                          <p:spTgt spid="34819">
                                            <p:txEl>
                                              <p:pRg st="3" end="3"/>
                                            </p:txEl>
                                          </p:spTgt>
                                        </p:tgtEl>
                                        <p:attrNameLst>
                                          <p:attrName>style.visibility</p:attrName>
                                        </p:attrNameLst>
                                      </p:cBhvr>
                                      <p:to>
                                        <p:strVal val="visible"/>
                                      </p:to>
                                    </p:set>
                                    <p:animEffect transition="in" filter="strips(downLeft)">
                                      <p:cBhvr>
                                        <p:cTn id="28" dur="500"/>
                                        <p:tgtEl>
                                          <p:spTgt spid="34819">
                                            <p:txEl>
                                              <p:pRg st="3" end="3"/>
                                            </p:txEl>
                                          </p:spTgt>
                                        </p:tgtEl>
                                      </p:cBhvr>
                                    </p:animEffect>
                                  </p:childTnLst>
                                </p:cTn>
                              </p:par>
                            </p:childTnLst>
                          </p:cTn>
                        </p:par>
                        <p:par>
                          <p:cTn id="29" fill="hold">
                            <p:stCondLst>
                              <p:cond delay="7000"/>
                            </p:stCondLst>
                            <p:childTnLst>
                              <p:par>
                                <p:cTn id="30" presetID="18" presetClass="entr" presetSubtype="12" fill="hold" grpId="0" nodeType="afterEffect">
                                  <p:stCondLst>
                                    <p:cond delay="100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strips(downLeft)">
                                      <p:cBhvr>
                                        <p:cTn id="32"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Purdue University Writing Lab</a:t>
            </a:r>
          </a:p>
        </p:txBody>
      </p:sp>
      <p:sp>
        <p:nvSpPr>
          <p:cNvPr id="35842"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US"/>
              <a:t>Types of web pages</a:t>
            </a:r>
          </a:p>
        </p:txBody>
      </p:sp>
      <p:sp>
        <p:nvSpPr>
          <p:cNvPr id="35843" name="Rectangle 3"/>
          <p:cNvSpPr>
            <a:spLocks noGrp="1" noChangeArrowheads="1"/>
          </p:cNvSpPr>
          <p:nvPr>
            <p:ph type="body" sz="half" idx="1"/>
          </p:nvPr>
        </p:nvSpPr>
        <p:spPr>
          <a:xfrm>
            <a:off x="381000" y="2286000"/>
            <a:ext cx="4495800" cy="4114800"/>
          </a:xfrm>
          <a:noFill/>
          <a:ln/>
        </p:spPr>
        <p:txBody>
          <a:bodyPr lIns="92075" tIns="46038" rIns="92075" bIns="46038"/>
          <a:lstStyle/>
          <a:p>
            <a:r>
              <a:rPr lang="en-US" sz="2800"/>
              <a:t>Informative pages</a:t>
            </a:r>
          </a:p>
          <a:p>
            <a:r>
              <a:rPr lang="en-US" sz="2800"/>
              <a:t>Personal web pages</a:t>
            </a:r>
          </a:p>
          <a:p>
            <a:r>
              <a:rPr lang="en-US" sz="2800"/>
              <a:t>Political/interest group pages</a:t>
            </a:r>
          </a:p>
          <a:p>
            <a:r>
              <a:rPr lang="en-US" sz="2800"/>
              <a:t>Marketing-oriented or “infomercial” pages</a:t>
            </a:r>
          </a:p>
          <a:p>
            <a:r>
              <a:rPr lang="en-US" sz="2800"/>
              <a:t>Entertainment pages</a:t>
            </a:r>
          </a:p>
        </p:txBody>
      </p:sp>
      <p:graphicFrame>
        <p:nvGraphicFramePr>
          <p:cNvPr id="35844" name="Object 4"/>
          <p:cNvGraphicFramePr>
            <a:graphicFrameLocks/>
          </p:cNvGraphicFramePr>
          <p:nvPr>
            <p:ph type="clipArt" sz="half" idx="2"/>
          </p:nvPr>
        </p:nvGraphicFramePr>
        <p:xfrm>
          <a:off x="5181600" y="1981200"/>
          <a:ext cx="3581400" cy="3962400"/>
        </p:xfrm>
        <a:graphic>
          <a:graphicData uri="http://schemas.openxmlformats.org/presentationml/2006/ole">
            <p:oleObj spid="_x0000_s35844" name="Clip" r:id="rId4" imgW="3902040" imgH="3468960" progId="MS_ClipArt_Gallery.5">
              <p:embed/>
            </p:oleObj>
          </a:graphicData>
        </a:graphic>
      </p:graphicFrame>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vertical)">
                                      <p:cBhvr>
                                        <p:cTn id="7" dur="500"/>
                                        <p:tgtEl>
                                          <p:spTgt spid="3584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box(out)">
                                      <p:cBhvr>
                                        <p:cTn id="11" dur="500"/>
                                        <p:tgtEl>
                                          <p:spTgt spid="35844"/>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8" fill="hold" grpId="0" nodeType="clickEffect">
                                  <p:stCondLst>
                                    <p:cond delay="0"/>
                                  </p:stCondLst>
                                  <p:childTnLst>
                                    <p:set>
                                      <p:cBhvr>
                                        <p:cTn id="15" dur="1" fill="hold">
                                          <p:stCondLst>
                                            <p:cond delay="0"/>
                                          </p:stCondLst>
                                        </p:cTn>
                                        <p:tgtEl>
                                          <p:spTgt spid="35843">
                                            <p:txEl>
                                              <p:pRg st="0" end="0"/>
                                            </p:txEl>
                                          </p:spTgt>
                                        </p:tgtEl>
                                        <p:attrNameLst>
                                          <p:attrName>style.visibility</p:attrName>
                                        </p:attrNameLst>
                                      </p:cBhvr>
                                      <p:to>
                                        <p:strVal val="visible"/>
                                      </p:to>
                                    </p:set>
                                    <p:anim calcmode="lin" valueType="num">
                                      <p:cBhvr>
                                        <p:cTn id="16" dur="500" fill="hold"/>
                                        <p:tgtEl>
                                          <p:spTgt spid="35843">
                                            <p:txEl>
                                              <p:pRg st="0" end="0"/>
                                            </p:txEl>
                                          </p:spTgt>
                                        </p:tgtEl>
                                        <p:attrNameLst>
                                          <p:attrName>ppt_x</p:attrName>
                                        </p:attrNameLst>
                                      </p:cBhvr>
                                      <p:tavLst>
                                        <p:tav tm="0">
                                          <p:val>
                                            <p:strVal val="#ppt_x-#ppt_w/2"/>
                                          </p:val>
                                        </p:tav>
                                        <p:tav tm="100000">
                                          <p:val>
                                            <p:strVal val="#ppt_x"/>
                                          </p:val>
                                        </p:tav>
                                      </p:tavLst>
                                    </p:anim>
                                    <p:anim calcmode="lin" valueType="num">
                                      <p:cBhvr>
                                        <p:cTn id="17" dur="500" fill="hold"/>
                                        <p:tgtEl>
                                          <p:spTgt spid="3584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58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35843">
                                            <p:txEl>
                                              <p:pRg st="1" end="1"/>
                                            </p:txEl>
                                          </p:spTgt>
                                        </p:tgtEl>
                                        <p:attrNameLst>
                                          <p:attrName>style.visibility</p:attrName>
                                        </p:attrNameLst>
                                      </p:cBhvr>
                                      <p:to>
                                        <p:strVal val="visible"/>
                                      </p:to>
                                    </p:set>
                                    <p:anim calcmode="lin" valueType="num">
                                      <p:cBhvr>
                                        <p:cTn id="24" dur="500" fill="hold"/>
                                        <p:tgtEl>
                                          <p:spTgt spid="35843">
                                            <p:txEl>
                                              <p:pRg st="1" end="1"/>
                                            </p:txEl>
                                          </p:spTgt>
                                        </p:tgtEl>
                                        <p:attrNameLst>
                                          <p:attrName>ppt_x</p:attrName>
                                        </p:attrNameLst>
                                      </p:cBhvr>
                                      <p:tavLst>
                                        <p:tav tm="0">
                                          <p:val>
                                            <p:strVal val="#ppt_x-#ppt_w/2"/>
                                          </p:val>
                                        </p:tav>
                                        <p:tav tm="100000">
                                          <p:val>
                                            <p:strVal val="#ppt_x"/>
                                          </p:val>
                                        </p:tav>
                                      </p:tavLst>
                                    </p:anim>
                                    <p:anim calcmode="lin" valueType="num">
                                      <p:cBhvr>
                                        <p:cTn id="25" dur="500" fill="hold"/>
                                        <p:tgtEl>
                                          <p:spTgt spid="35843">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58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35843">
                                            <p:txEl>
                                              <p:pRg st="2" end="2"/>
                                            </p:txEl>
                                          </p:spTgt>
                                        </p:tgtEl>
                                        <p:attrNameLst>
                                          <p:attrName>style.visibility</p:attrName>
                                        </p:attrNameLst>
                                      </p:cBhvr>
                                      <p:to>
                                        <p:strVal val="visible"/>
                                      </p:to>
                                    </p:set>
                                    <p:anim calcmode="lin" valueType="num">
                                      <p:cBhvr>
                                        <p:cTn id="32" dur="500" fill="hold"/>
                                        <p:tgtEl>
                                          <p:spTgt spid="35843">
                                            <p:txEl>
                                              <p:pRg st="2" end="2"/>
                                            </p:txEl>
                                          </p:spTgt>
                                        </p:tgtEl>
                                        <p:attrNameLst>
                                          <p:attrName>ppt_x</p:attrName>
                                        </p:attrNameLst>
                                      </p:cBhvr>
                                      <p:tavLst>
                                        <p:tav tm="0">
                                          <p:val>
                                            <p:strVal val="#ppt_x-#ppt_w/2"/>
                                          </p:val>
                                        </p:tav>
                                        <p:tav tm="100000">
                                          <p:val>
                                            <p:strVal val="#ppt_x"/>
                                          </p:val>
                                        </p:tav>
                                      </p:tavLst>
                                    </p:anim>
                                    <p:anim calcmode="lin" valueType="num">
                                      <p:cBhvr>
                                        <p:cTn id="33" dur="500" fill="hold"/>
                                        <p:tgtEl>
                                          <p:spTgt spid="35843">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358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35843">
                                            <p:txEl>
                                              <p:pRg st="3" end="3"/>
                                            </p:txEl>
                                          </p:spTgt>
                                        </p:tgtEl>
                                        <p:attrNameLst>
                                          <p:attrName>style.visibility</p:attrName>
                                        </p:attrNameLst>
                                      </p:cBhvr>
                                      <p:to>
                                        <p:strVal val="visible"/>
                                      </p:to>
                                    </p:set>
                                    <p:anim calcmode="lin" valueType="num">
                                      <p:cBhvr>
                                        <p:cTn id="40" dur="500" fill="hold"/>
                                        <p:tgtEl>
                                          <p:spTgt spid="35843">
                                            <p:txEl>
                                              <p:pRg st="3" end="3"/>
                                            </p:txEl>
                                          </p:spTgt>
                                        </p:tgtEl>
                                        <p:attrNameLst>
                                          <p:attrName>ppt_x</p:attrName>
                                        </p:attrNameLst>
                                      </p:cBhvr>
                                      <p:tavLst>
                                        <p:tav tm="0">
                                          <p:val>
                                            <p:strVal val="#ppt_x-#ppt_w/2"/>
                                          </p:val>
                                        </p:tav>
                                        <p:tav tm="100000">
                                          <p:val>
                                            <p:strVal val="#ppt_x"/>
                                          </p:val>
                                        </p:tav>
                                      </p:tavLst>
                                    </p:anim>
                                    <p:anim calcmode="lin" valueType="num">
                                      <p:cBhvr>
                                        <p:cTn id="41" dur="500" fill="hold"/>
                                        <p:tgtEl>
                                          <p:spTgt spid="35843">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3584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grpId="0" nodeType="clickEffect">
                                  <p:stCondLst>
                                    <p:cond delay="0"/>
                                  </p:stCondLst>
                                  <p:childTnLst>
                                    <p:set>
                                      <p:cBhvr>
                                        <p:cTn id="47" dur="1" fill="hold">
                                          <p:stCondLst>
                                            <p:cond delay="0"/>
                                          </p:stCondLst>
                                        </p:cTn>
                                        <p:tgtEl>
                                          <p:spTgt spid="35843">
                                            <p:txEl>
                                              <p:pRg st="4" end="4"/>
                                            </p:txEl>
                                          </p:spTgt>
                                        </p:tgtEl>
                                        <p:attrNameLst>
                                          <p:attrName>style.visibility</p:attrName>
                                        </p:attrNameLst>
                                      </p:cBhvr>
                                      <p:to>
                                        <p:strVal val="visible"/>
                                      </p:to>
                                    </p:set>
                                    <p:anim calcmode="lin" valueType="num">
                                      <p:cBhvr>
                                        <p:cTn id="48" dur="500" fill="hold"/>
                                        <p:tgtEl>
                                          <p:spTgt spid="35843">
                                            <p:txEl>
                                              <p:pRg st="4" end="4"/>
                                            </p:txEl>
                                          </p:spTgt>
                                        </p:tgtEl>
                                        <p:attrNameLst>
                                          <p:attrName>ppt_x</p:attrName>
                                        </p:attrNameLst>
                                      </p:cBhvr>
                                      <p:tavLst>
                                        <p:tav tm="0">
                                          <p:val>
                                            <p:strVal val="#ppt_x-#ppt_w/2"/>
                                          </p:val>
                                        </p:tav>
                                        <p:tav tm="100000">
                                          <p:val>
                                            <p:strVal val="#ppt_x"/>
                                          </p:val>
                                        </p:tav>
                                      </p:tavLst>
                                    </p:anim>
                                    <p:anim calcmode="lin" valueType="num">
                                      <p:cBhvr>
                                        <p:cTn id="49" dur="500" fill="hold"/>
                                        <p:tgtEl>
                                          <p:spTgt spid="35843">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3584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0" y="381000"/>
            <a:ext cx="9144000" cy="838200"/>
          </a:xfrm>
          <a:noFill/>
        </p:spPr>
        <p:txBody>
          <a:bodyPr/>
          <a:lstStyle/>
          <a:p>
            <a:r>
              <a:rPr lang="en-US"/>
              <a:t>What is a search engine?</a:t>
            </a:r>
          </a:p>
        </p:txBody>
      </p:sp>
      <p:graphicFrame>
        <p:nvGraphicFramePr>
          <p:cNvPr id="44035" name="Object 1027"/>
          <p:cNvGraphicFramePr>
            <a:graphicFrameLocks noChangeAspect="1"/>
          </p:cNvGraphicFramePr>
          <p:nvPr>
            <p:ph type="clipArt" sz="half" idx="1"/>
          </p:nvPr>
        </p:nvGraphicFramePr>
        <p:xfrm>
          <a:off x="228600" y="1905000"/>
          <a:ext cx="4953000" cy="4733925"/>
        </p:xfrm>
        <a:graphic>
          <a:graphicData uri="http://schemas.openxmlformats.org/presentationml/2006/ole">
            <p:oleObj spid="_x0000_s44035" name="Clip" r:id="rId4" imgW="933480" imgH="893160" progId="MS_ClipArt_Gallery.2">
              <p:embed/>
            </p:oleObj>
          </a:graphicData>
        </a:graphic>
      </p:graphicFrame>
      <p:sp>
        <p:nvSpPr>
          <p:cNvPr id="44036" name="Rectangle 1028"/>
          <p:cNvSpPr>
            <a:spLocks noGrp="1" noChangeArrowheads="1"/>
          </p:cNvSpPr>
          <p:nvPr>
            <p:ph type="body" sz="half" idx="2"/>
          </p:nvPr>
        </p:nvSpPr>
        <p:spPr>
          <a:xfrm>
            <a:off x="5257800" y="2133600"/>
            <a:ext cx="3276600" cy="4038600"/>
          </a:xfrm>
        </p:spPr>
        <p:txBody>
          <a:bodyPr/>
          <a:lstStyle/>
          <a:p>
            <a:r>
              <a:rPr lang="en-US" sz="2800"/>
              <a:t>A search engine is an Internet tool that locates web pages and sorts them according to specified keywords.</a:t>
            </a:r>
          </a:p>
          <a:p>
            <a:endParaRPr lang="en-US" sz="280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checkerboard(across)">
                                      <p:cBhvr>
                                        <p:cTn id="7" dur="500"/>
                                        <p:tgtEl>
                                          <p:spTgt spid="4403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44035"/>
                                        </p:tgtEl>
                                        <p:attrNameLst>
                                          <p:attrName>style.visibility</p:attrName>
                                        </p:attrNameLst>
                                      </p:cBhvr>
                                      <p:to>
                                        <p:strVal val="visible"/>
                                      </p:to>
                                    </p:set>
                                    <p:animEffect transition="in" filter="box(out)">
                                      <p:cBhvr>
                                        <p:cTn id="11" dur="500"/>
                                        <p:tgtEl>
                                          <p:spTgt spid="4403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44036">
                                            <p:txEl>
                                              <p:pRg st="0" end="0"/>
                                            </p:txEl>
                                          </p:spTgt>
                                        </p:tgtEl>
                                        <p:attrNameLst>
                                          <p:attrName>style.visibility</p:attrName>
                                        </p:attrNameLst>
                                      </p:cBhvr>
                                      <p:to>
                                        <p:strVal val="visible"/>
                                      </p:to>
                                    </p:set>
                                    <p:anim calcmode="lin" valueType="num">
                                      <p:cBhvr additive="base">
                                        <p:cTn id="16" dur="500" fill="hold"/>
                                        <p:tgtEl>
                                          <p:spTgt spid="44036">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40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81000"/>
            <a:ext cx="7772400" cy="838200"/>
          </a:xfrm>
          <a:noFill/>
        </p:spPr>
        <p:txBody>
          <a:bodyPr/>
          <a:lstStyle/>
          <a:p>
            <a:r>
              <a:rPr lang="en-US"/>
              <a:t>Types of search engines</a:t>
            </a:r>
          </a:p>
        </p:txBody>
      </p:sp>
      <p:sp>
        <p:nvSpPr>
          <p:cNvPr id="58372" name="Rectangle 4"/>
          <p:cNvSpPr>
            <a:spLocks noGrp="1" noChangeArrowheads="1"/>
          </p:cNvSpPr>
          <p:nvPr>
            <p:ph type="body" sz="half" idx="2"/>
          </p:nvPr>
        </p:nvSpPr>
        <p:spPr>
          <a:xfrm>
            <a:off x="3810000" y="1828800"/>
            <a:ext cx="5334000" cy="4419600"/>
          </a:xfrm>
        </p:spPr>
        <p:txBody>
          <a:bodyPr/>
          <a:lstStyle/>
          <a:p>
            <a:pPr>
              <a:lnSpc>
                <a:spcPct val="90000"/>
              </a:lnSpc>
            </a:pPr>
            <a:r>
              <a:rPr lang="en-US" sz="2400"/>
              <a:t>Yahoo and Alta Vista are the most useful search engines for beginning searches.</a:t>
            </a:r>
          </a:p>
          <a:p>
            <a:pPr>
              <a:lnSpc>
                <a:spcPct val="90000"/>
              </a:lnSpc>
            </a:pPr>
            <a:r>
              <a:rPr lang="en-US" sz="2400"/>
              <a:t>Google, Northern Light, and Snap access the greatest percentage of the World Wide Web--only around 15-16%.</a:t>
            </a:r>
          </a:p>
          <a:p>
            <a:pPr>
              <a:lnSpc>
                <a:spcPct val="90000"/>
              </a:lnSpc>
            </a:pPr>
            <a:r>
              <a:rPr lang="en-US" sz="2400"/>
              <a:t>Dogpile will search through several search engines at once.</a:t>
            </a:r>
          </a:p>
          <a:p>
            <a:pPr>
              <a:lnSpc>
                <a:spcPct val="90000"/>
              </a:lnSpc>
            </a:pPr>
            <a:r>
              <a:rPr lang="en-US" sz="2400"/>
              <a:t>A collection of search engine links is available at the OWL web site: </a:t>
            </a:r>
            <a:r>
              <a:rPr lang="en-US" sz="2400">
                <a:hlinkClick r:id="rId3"/>
              </a:rPr>
              <a:t>owl.english.purdue.edu</a:t>
            </a:r>
            <a:endParaRPr lang="en-US" sz="2400"/>
          </a:p>
          <a:p>
            <a:pPr>
              <a:lnSpc>
                <a:spcPct val="90000"/>
              </a:lnSpc>
            </a:pPr>
            <a:endParaRPr lang="en-US" sz="2400"/>
          </a:p>
        </p:txBody>
      </p:sp>
      <p:pic>
        <p:nvPicPr>
          <p:cNvPr id="58382" name="Picture 14" descr="D:\PFiles\MSOffice\Clipart\standard\stddir2\bs02004_.wmf"/>
          <p:cNvPicPr>
            <a:picLocks noChangeAspect="1" noChangeArrowheads="1"/>
          </p:cNvPicPr>
          <p:nvPr/>
        </p:nvPicPr>
        <p:blipFill>
          <a:blip r:embed="rId4" cstate="print"/>
          <a:srcRect/>
          <a:stretch>
            <a:fillRect/>
          </a:stretch>
        </p:blipFill>
        <p:spPr bwMode="auto">
          <a:xfrm>
            <a:off x="0" y="2133600"/>
            <a:ext cx="3789363"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ppt_x</p:attrName>
                                        </p:attrNameLst>
                                      </p:cBhvr>
                                      <p:tavLst>
                                        <p:tav tm="0">
                                          <p:val>
                                            <p:strVal val="#ppt_x"/>
                                          </p:val>
                                        </p:tav>
                                        <p:tav tm="100000">
                                          <p:val>
                                            <p:strVal val="#ppt_x"/>
                                          </p:val>
                                        </p:tav>
                                      </p:tavLst>
                                    </p:anim>
                                    <p:anim calcmode="lin" valueType="num">
                                      <p:cBhvr>
                                        <p:cTn id="8" dur="500" fill="hold"/>
                                        <p:tgtEl>
                                          <p:spTgt spid="58370"/>
                                        </p:tgtEl>
                                        <p:attrNameLst>
                                          <p:attrName>ppt_y</p:attrName>
                                        </p:attrNameLst>
                                      </p:cBhvr>
                                      <p:tavLst>
                                        <p:tav tm="0">
                                          <p:val>
                                            <p:strVal val="#ppt_y-#ppt_h/2"/>
                                          </p:val>
                                        </p:tav>
                                        <p:tav tm="100000">
                                          <p:val>
                                            <p:strVal val="#ppt_y"/>
                                          </p:val>
                                        </p:tav>
                                      </p:tavLst>
                                    </p:anim>
                                    <p:anim calcmode="lin" valueType="num">
                                      <p:cBhvr>
                                        <p:cTn id="9" dur="500" fill="hold"/>
                                        <p:tgtEl>
                                          <p:spTgt spid="58370"/>
                                        </p:tgtEl>
                                        <p:attrNameLst>
                                          <p:attrName>ppt_w</p:attrName>
                                        </p:attrNameLst>
                                      </p:cBhvr>
                                      <p:tavLst>
                                        <p:tav tm="0">
                                          <p:val>
                                            <p:strVal val="#ppt_w"/>
                                          </p:val>
                                        </p:tav>
                                        <p:tav tm="100000">
                                          <p:val>
                                            <p:strVal val="#ppt_w"/>
                                          </p:val>
                                        </p:tav>
                                      </p:tavLst>
                                    </p:anim>
                                    <p:anim calcmode="lin" valueType="num">
                                      <p:cBhvr>
                                        <p:cTn id="10" dur="500" fill="hold"/>
                                        <p:tgtEl>
                                          <p:spTgt spid="58370"/>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8382"/>
                                        </p:tgtEl>
                                        <p:attrNameLst>
                                          <p:attrName>style.visibility</p:attrName>
                                        </p:attrNameLst>
                                      </p:cBhvr>
                                      <p:to>
                                        <p:strVal val="visible"/>
                                      </p:to>
                                    </p:set>
                                    <p:anim calcmode="lin" valueType="num">
                                      <p:cBhvr>
                                        <p:cTn id="14" dur="500" fill="hold"/>
                                        <p:tgtEl>
                                          <p:spTgt spid="58382"/>
                                        </p:tgtEl>
                                        <p:attrNameLst>
                                          <p:attrName>ppt_w</p:attrName>
                                        </p:attrNameLst>
                                      </p:cBhvr>
                                      <p:tavLst>
                                        <p:tav tm="0">
                                          <p:val>
                                            <p:fltVal val="0"/>
                                          </p:val>
                                        </p:tav>
                                        <p:tav tm="100000">
                                          <p:val>
                                            <p:strVal val="#ppt_w"/>
                                          </p:val>
                                        </p:tav>
                                      </p:tavLst>
                                    </p:anim>
                                    <p:anim calcmode="lin" valueType="num">
                                      <p:cBhvr>
                                        <p:cTn id="15" dur="500" fill="hold"/>
                                        <p:tgtEl>
                                          <p:spTgt spid="58382"/>
                                        </p:tgtEl>
                                        <p:attrNameLst>
                                          <p:attrName>ppt_h</p:attrName>
                                        </p:attrNameLst>
                                      </p:cBhvr>
                                      <p:tavLst>
                                        <p:tav tm="0">
                                          <p:val>
                                            <p:fltVal val="0"/>
                                          </p:val>
                                        </p:tav>
                                        <p:tav tm="100000">
                                          <p:val>
                                            <p:strVal val="#ppt_h"/>
                                          </p:val>
                                        </p:tav>
                                      </p:tavLst>
                                    </p:anim>
                                    <p:anim calcmode="lin" valueType="num">
                                      <p:cBhvr>
                                        <p:cTn id="16" dur="500" fill="hold"/>
                                        <p:tgtEl>
                                          <p:spTgt spid="58382"/>
                                        </p:tgtEl>
                                        <p:attrNameLst>
                                          <p:attrName>ppt_x</p:attrName>
                                        </p:attrNameLst>
                                      </p:cBhvr>
                                      <p:tavLst>
                                        <p:tav tm="0">
                                          <p:val>
                                            <p:fltVal val="0.5"/>
                                          </p:val>
                                        </p:tav>
                                        <p:tav tm="100000">
                                          <p:val>
                                            <p:strVal val="#ppt_x"/>
                                          </p:val>
                                        </p:tav>
                                      </p:tavLst>
                                    </p:anim>
                                    <p:anim calcmode="lin" valueType="num">
                                      <p:cBhvr>
                                        <p:cTn id="17" dur="500" fill="hold"/>
                                        <p:tgtEl>
                                          <p:spTgt spid="58382"/>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17" presetClass="entr" presetSubtype="2" fill="hold" grpId="0" nodeType="afterEffect">
                                  <p:stCondLst>
                                    <p:cond delay="0"/>
                                  </p:stCondLst>
                                  <p:childTnLst>
                                    <p:set>
                                      <p:cBhvr>
                                        <p:cTn id="20" dur="1" fill="hold">
                                          <p:stCondLst>
                                            <p:cond delay="0"/>
                                          </p:stCondLst>
                                        </p:cTn>
                                        <p:tgtEl>
                                          <p:spTgt spid="58372">
                                            <p:txEl>
                                              <p:pRg st="0" end="0"/>
                                            </p:txEl>
                                          </p:spTgt>
                                        </p:tgtEl>
                                        <p:attrNameLst>
                                          <p:attrName>style.visibility</p:attrName>
                                        </p:attrNameLst>
                                      </p:cBhvr>
                                      <p:to>
                                        <p:strVal val="visible"/>
                                      </p:to>
                                    </p:set>
                                    <p:anim calcmode="lin" valueType="num">
                                      <p:cBhvr>
                                        <p:cTn id="21" dur="500" fill="hold"/>
                                        <p:tgtEl>
                                          <p:spTgt spid="58372">
                                            <p:txEl>
                                              <p:pRg st="0" end="0"/>
                                            </p:txEl>
                                          </p:spTgt>
                                        </p:tgtEl>
                                        <p:attrNameLst>
                                          <p:attrName>ppt_x</p:attrName>
                                        </p:attrNameLst>
                                      </p:cBhvr>
                                      <p:tavLst>
                                        <p:tav tm="0">
                                          <p:val>
                                            <p:strVal val="#ppt_x+#ppt_w/2"/>
                                          </p:val>
                                        </p:tav>
                                        <p:tav tm="100000">
                                          <p:val>
                                            <p:strVal val="#ppt_x"/>
                                          </p:val>
                                        </p:tav>
                                      </p:tavLst>
                                    </p:anim>
                                    <p:anim calcmode="lin" valueType="num">
                                      <p:cBhvr>
                                        <p:cTn id="22" dur="500" fill="hold"/>
                                        <p:tgtEl>
                                          <p:spTgt spid="58372">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5837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58372">
                                            <p:txEl>
                                              <p:pRg st="0" end="0"/>
                                            </p:txEl>
                                          </p:spTgt>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2" fill="hold" grpId="0" nodeType="afterEffect">
                                  <p:stCondLst>
                                    <p:cond delay="0"/>
                                  </p:stCondLst>
                                  <p:childTnLst>
                                    <p:set>
                                      <p:cBhvr>
                                        <p:cTn id="27" dur="1" fill="hold">
                                          <p:stCondLst>
                                            <p:cond delay="0"/>
                                          </p:stCondLst>
                                        </p:cTn>
                                        <p:tgtEl>
                                          <p:spTgt spid="58372">
                                            <p:txEl>
                                              <p:pRg st="1" end="1"/>
                                            </p:txEl>
                                          </p:spTgt>
                                        </p:tgtEl>
                                        <p:attrNameLst>
                                          <p:attrName>style.visibility</p:attrName>
                                        </p:attrNameLst>
                                      </p:cBhvr>
                                      <p:to>
                                        <p:strVal val="visible"/>
                                      </p:to>
                                    </p:set>
                                    <p:anim calcmode="lin" valueType="num">
                                      <p:cBhvr>
                                        <p:cTn id="28" dur="500" fill="hold"/>
                                        <p:tgtEl>
                                          <p:spTgt spid="58372">
                                            <p:txEl>
                                              <p:pRg st="1" end="1"/>
                                            </p:txEl>
                                          </p:spTgt>
                                        </p:tgtEl>
                                        <p:attrNameLst>
                                          <p:attrName>ppt_x</p:attrName>
                                        </p:attrNameLst>
                                      </p:cBhvr>
                                      <p:tavLst>
                                        <p:tav tm="0">
                                          <p:val>
                                            <p:strVal val="#ppt_x+#ppt_w/2"/>
                                          </p:val>
                                        </p:tav>
                                        <p:tav tm="100000">
                                          <p:val>
                                            <p:strVal val="#ppt_x"/>
                                          </p:val>
                                        </p:tav>
                                      </p:tavLst>
                                    </p:anim>
                                    <p:anim calcmode="lin" valueType="num">
                                      <p:cBhvr>
                                        <p:cTn id="29" dur="500" fill="hold"/>
                                        <p:tgtEl>
                                          <p:spTgt spid="58372">
                                            <p:txEl>
                                              <p:pRg st="1" end="1"/>
                                            </p:txEl>
                                          </p:spTgt>
                                        </p:tgtEl>
                                        <p:attrNameLst>
                                          <p:attrName>ppt_y</p:attrName>
                                        </p:attrNameLst>
                                      </p:cBhvr>
                                      <p:tavLst>
                                        <p:tav tm="0">
                                          <p:val>
                                            <p:strVal val="#ppt_y"/>
                                          </p:val>
                                        </p:tav>
                                        <p:tav tm="100000">
                                          <p:val>
                                            <p:strVal val="#ppt_y"/>
                                          </p:val>
                                        </p:tav>
                                      </p:tavLst>
                                    </p:anim>
                                    <p:anim calcmode="lin" valueType="num">
                                      <p:cBhvr>
                                        <p:cTn id="30" dur="500" fill="hold"/>
                                        <p:tgtEl>
                                          <p:spTgt spid="58372">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58372">
                                            <p:txEl>
                                              <p:pRg st="1" end="1"/>
                                            </p:txEl>
                                          </p:spTgt>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17" presetClass="entr" presetSubtype="2" fill="hold" grpId="0" nodeType="afterEffect">
                                  <p:stCondLst>
                                    <p:cond delay="0"/>
                                  </p:stCondLst>
                                  <p:childTnLst>
                                    <p:set>
                                      <p:cBhvr>
                                        <p:cTn id="34" dur="1" fill="hold">
                                          <p:stCondLst>
                                            <p:cond delay="0"/>
                                          </p:stCondLst>
                                        </p:cTn>
                                        <p:tgtEl>
                                          <p:spTgt spid="58372">
                                            <p:txEl>
                                              <p:pRg st="2" end="2"/>
                                            </p:txEl>
                                          </p:spTgt>
                                        </p:tgtEl>
                                        <p:attrNameLst>
                                          <p:attrName>style.visibility</p:attrName>
                                        </p:attrNameLst>
                                      </p:cBhvr>
                                      <p:to>
                                        <p:strVal val="visible"/>
                                      </p:to>
                                    </p:set>
                                    <p:anim calcmode="lin" valueType="num">
                                      <p:cBhvr>
                                        <p:cTn id="35" dur="500" fill="hold"/>
                                        <p:tgtEl>
                                          <p:spTgt spid="58372">
                                            <p:txEl>
                                              <p:pRg st="2" end="2"/>
                                            </p:txEl>
                                          </p:spTgt>
                                        </p:tgtEl>
                                        <p:attrNameLst>
                                          <p:attrName>ppt_x</p:attrName>
                                        </p:attrNameLst>
                                      </p:cBhvr>
                                      <p:tavLst>
                                        <p:tav tm="0">
                                          <p:val>
                                            <p:strVal val="#ppt_x+#ppt_w/2"/>
                                          </p:val>
                                        </p:tav>
                                        <p:tav tm="100000">
                                          <p:val>
                                            <p:strVal val="#ppt_x"/>
                                          </p:val>
                                        </p:tav>
                                      </p:tavLst>
                                    </p:anim>
                                    <p:anim calcmode="lin" valueType="num">
                                      <p:cBhvr>
                                        <p:cTn id="36" dur="500" fill="hold"/>
                                        <p:tgtEl>
                                          <p:spTgt spid="58372">
                                            <p:txEl>
                                              <p:pRg st="2" end="2"/>
                                            </p:txEl>
                                          </p:spTgt>
                                        </p:tgtEl>
                                        <p:attrNameLst>
                                          <p:attrName>ppt_y</p:attrName>
                                        </p:attrNameLst>
                                      </p:cBhvr>
                                      <p:tavLst>
                                        <p:tav tm="0">
                                          <p:val>
                                            <p:strVal val="#ppt_y"/>
                                          </p:val>
                                        </p:tav>
                                        <p:tav tm="100000">
                                          <p:val>
                                            <p:strVal val="#ppt_y"/>
                                          </p:val>
                                        </p:tav>
                                      </p:tavLst>
                                    </p:anim>
                                    <p:anim calcmode="lin" valueType="num">
                                      <p:cBhvr>
                                        <p:cTn id="37" dur="500" fill="hold"/>
                                        <p:tgtEl>
                                          <p:spTgt spid="58372">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58372">
                                            <p:txEl>
                                              <p:pRg st="2" end="2"/>
                                            </p:txEl>
                                          </p:spTgt>
                                        </p:tgtEl>
                                        <p:attrNameLst>
                                          <p:attrName>ppt_h</p:attrName>
                                        </p:attrNameLst>
                                      </p:cBhvr>
                                      <p:tavLst>
                                        <p:tav tm="0">
                                          <p:val>
                                            <p:strVal val="#ppt_h"/>
                                          </p:val>
                                        </p:tav>
                                        <p:tav tm="100000">
                                          <p:val>
                                            <p:strVal val="#ppt_h"/>
                                          </p:val>
                                        </p:tav>
                                      </p:tavLst>
                                    </p:anim>
                                  </p:childTnLst>
                                </p:cTn>
                              </p:par>
                            </p:childTnLst>
                          </p:cTn>
                        </p:par>
                        <p:par>
                          <p:cTn id="39" fill="hold">
                            <p:stCondLst>
                              <p:cond delay="2500"/>
                            </p:stCondLst>
                            <p:childTnLst>
                              <p:par>
                                <p:cTn id="40" presetID="17" presetClass="entr" presetSubtype="2" fill="hold" grpId="0" nodeType="afterEffect">
                                  <p:stCondLst>
                                    <p:cond delay="0"/>
                                  </p:stCondLst>
                                  <p:childTnLst>
                                    <p:set>
                                      <p:cBhvr>
                                        <p:cTn id="41" dur="1" fill="hold">
                                          <p:stCondLst>
                                            <p:cond delay="0"/>
                                          </p:stCondLst>
                                        </p:cTn>
                                        <p:tgtEl>
                                          <p:spTgt spid="58372">
                                            <p:txEl>
                                              <p:pRg st="3" end="3"/>
                                            </p:txEl>
                                          </p:spTgt>
                                        </p:tgtEl>
                                        <p:attrNameLst>
                                          <p:attrName>style.visibility</p:attrName>
                                        </p:attrNameLst>
                                      </p:cBhvr>
                                      <p:to>
                                        <p:strVal val="visible"/>
                                      </p:to>
                                    </p:set>
                                    <p:anim calcmode="lin" valueType="num">
                                      <p:cBhvr>
                                        <p:cTn id="42" dur="500" fill="hold"/>
                                        <p:tgtEl>
                                          <p:spTgt spid="58372">
                                            <p:txEl>
                                              <p:pRg st="3" end="3"/>
                                            </p:txEl>
                                          </p:spTgt>
                                        </p:tgtEl>
                                        <p:attrNameLst>
                                          <p:attrName>ppt_x</p:attrName>
                                        </p:attrNameLst>
                                      </p:cBhvr>
                                      <p:tavLst>
                                        <p:tav tm="0">
                                          <p:val>
                                            <p:strVal val="#ppt_x+#ppt_w/2"/>
                                          </p:val>
                                        </p:tav>
                                        <p:tav tm="100000">
                                          <p:val>
                                            <p:strVal val="#ppt_x"/>
                                          </p:val>
                                        </p:tav>
                                      </p:tavLst>
                                    </p:anim>
                                    <p:anim calcmode="lin" valueType="num">
                                      <p:cBhvr>
                                        <p:cTn id="43" dur="500" fill="hold"/>
                                        <p:tgtEl>
                                          <p:spTgt spid="58372">
                                            <p:txEl>
                                              <p:pRg st="3" end="3"/>
                                            </p:txEl>
                                          </p:spTgt>
                                        </p:tgtEl>
                                        <p:attrNameLst>
                                          <p:attrName>ppt_y</p:attrName>
                                        </p:attrNameLst>
                                      </p:cBhvr>
                                      <p:tavLst>
                                        <p:tav tm="0">
                                          <p:val>
                                            <p:strVal val="#ppt_y"/>
                                          </p:val>
                                        </p:tav>
                                        <p:tav tm="100000">
                                          <p:val>
                                            <p:strVal val="#ppt_y"/>
                                          </p:val>
                                        </p:tav>
                                      </p:tavLst>
                                    </p:anim>
                                    <p:anim calcmode="lin" valueType="num">
                                      <p:cBhvr>
                                        <p:cTn id="44" dur="500" fill="hold"/>
                                        <p:tgtEl>
                                          <p:spTgt spid="58372">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5837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2"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Purdue University Writing Lab</a:t>
            </a:r>
          </a:p>
        </p:txBody>
      </p:sp>
      <p:sp>
        <p:nvSpPr>
          <p:cNvPr id="15362" name="Rectangle 2"/>
          <p:cNvSpPr>
            <a:spLocks noGrp="1" noChangeArrowheads="1"/>
          </p:cNvSpPr>
          <p:nvPr>
            <p:ph type="title"/>
          </p:nvPr>
        </p:nvSpPr>
        <p:spPr>
          <a:xfrm>
            <a:off x="0" y="304800"/>
            <a:ext cx="9144000" cy="1295400"/>
          </a:xfrm>
          <a:noFill/>
          <a:ln/>
          <a:effectLst>
            <a:outerShdw dist="13470" dir="2700000" algn="ctr" rotWithShape="0">
              <a:schemeClr val="bg2"/>
            </a:outerShdw>
          </a:effectLst>
        </p:spPr>
        <p:txBody>
          <a:bodyPr lIns="92075" tIns="46038" rIns="92075" bIns="46038"/>
          <a:lstStyle/>
          <a:p>
            <a:r>
              <a:rPr lang="en-US" sz="4000"/>
              <a:t>Use search engines </a:t>
            </a:r>
            <a:br>
              <a:rPr lang="en-US" sz="4000"/>
            </a:br>
            <a:r>
              <a:rPr lang="en-US" sz="4000"/>
              <a:t>to your advantage</a:t>
            </a:r>
          </a:p>
        </p:txBody>
      </p:sp>
      <p:sp>
        <p:nvSpPr>
          <p:cNvPr id="15363" name="Rectangle 3"/>
          <p:cNvSpPr>
            <a:spLocks noGrp="1" noChangeArrowheads="1"/>
          </p:cNvSpPr>
          <p:nvPr>
            <p:ph type="body" sz="half" idx="1"/>
          </p:nvPr>
        </p:nvSpPr>
        <p:spPr>
          <a:xfrm>
            <a:off x="457200" y="2438400"/>
            <a:ext cx="4343400" cy="4191000"/>
          </a:xfrm>
          <a:noFill/>
          <a:ln/>
        </p:spPr>
        <p:txBody>
          <a:bodyPr lIns="92075" tIns="46038" rIns="92075" bIns="46038"/>
          <a:lstStyle/>
          <a:p>
            <a:r>
              <a:rPr lang="en-US" sz="2800"/>
              <a:t>Search engines can help you to identify sources that will provide serious information, products or services, or entertainment. </a:t>
            </a:r>
          </a:p>
        </p:txBody>
      </p:sp>
      <p:graphicFrame>
        <p:nvGraphicFramePr>
          <p:cNvPr id="15364" name="Object 4"/>
          <p:cNvGraphicFramePr>
            <a:graphicFrameLocks/>
          </p:cNvGraphicFramePr>
          <p:nvPr>
            <p:ph type="clipArt" sz="half" idx="2"/>
          </p:nvPr>
        </p:nvGraphicFramePr>
        <p:xfrm>
          <a:off x="4648200" y="1828800"/>
          <a:ext cx="4038600" cy="4233863"/>
        </p:xfrm>
        <a:graphic>
          <a:graphicData uri="http://schemas.openxmlformats.org/presentationml/2006/ole">
            <p:oleObj spid="_x0000_s15364" name="Clip" r:id="rId4" imgW="1717200" imgH="1825920" progId="MS_ClipArt_Gallery.5">
              <p:embed/>
            </p:oleObj>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down)">
                                      <p:cBhvr>
                                        <p:cTn id="7" dur="500"/>
                                        <p:tgtEl>
                                          <p:spTgt spid="1536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 calcmode="lin" valueType="num">
                                      <p:cBhvr additive="base">
                                        <p:cTn id="11" dur="500" fill="hold"/>
                                        <p:tgtEl>
                                          <p:spTgt spid="15364"/>
                                        </p:tgtEl>
                                        <p:attrNameLst>
                                          <p:attrName>ppt_x</p:attrName>
                                        </p:attrNameLst>
                                      </p:cBhvr>
                                      <p:tavLst>
                                        <p:tav tm="0">
                                          <p:val>
                                            <p:strVal val="#ppt_x"/>
                                          </p:val>
                                        </p:tav>
                                        <p:tav tm="100000">
                                          <p:val>
                                            <p:strVal val="#ppt_x"/>
                                          </p:val>
                                        </p:tav>
                                      </p:tavLst>
                                    </p:anim>
                                    <p:anim calcmode="lin" valueType="num">
                                      <p:cBhvr additive="base">
                                        <p:cTn id="12" dur="500" fill="hold"/>
                                        <p:tgtEl>
                                          <p:spTgt spid="1536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15363">
                                            <p:txEl>
                                              <p:pRg st="0" end="0"/>
                                            </p:txEl>
                                          </p:spTgt>
                                        </p:tgtEl>
                                        <p:attrNameLst>
                                          <p:attrName>style.visibility</p:attrName>
                                        </p:attrNameLst>
                                      </p:cBhvr>
                                      <p:to>
                                        <p:strVal val="visible"/>
                                      </p:to>
                                    </p:set>
                                    <p:anim calcmode="lin" valueType="num">
                                      <p:cBhvr>
                                        <p:cTn id="16"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536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Purdue University Writing Lab</a:t>
            </a:r>
          </a:p>
        </p:txBody>
      </p:sp>
      <p:sp>
        <p:nvSpPr>
          <p:cNvPr id="16386" name="Rectangle 2"/>
          <p:cNvSpPr>
            <a:spLocks noGrp="1" noChangeArrowheads="1"/>
          </p:cNvSpPr>
          <p:nvPr>
            <p:ph type="title"/>
          </p:nvPr>
        </p:nvSpPr>
        <p:spPr>
          <a:noFill/>
          <a:ln/>
          <a:effectLst>
            <a:outerShdw dist="13470" dir="2700000" algn="ctr" rotWithShape="0">
              <a:schemeClr val="bg2"/>
            </a:outerShdw>
          </a:effectLst>
        </p:spPr>
        <p:txBody>
          <a:bodyPr lIns="92075" tIns="46038" rIns="92075" bIns="46038"/>
          <a:lstStyle/>
          <a:p>
            <a:r>
              <a:rPr lang="en-US"/>
              <a:t>Use search engines to your advantage</a:t>
            </a:r>
          </a:p>
        </p:txBody>
      </p:sp>
      <p:sp>
        <p:nvSpPr>
          <p:cNvPr id="16387" name="Rectangle 3"/>
          <p:cNvSpPr>
            <a:spLocks noGrp="1" noChangeArrowheads="1"/>
          </p:cNvSpPr>
          <p:nvPr>
            <p:ph type="body" idx="1"/>
          </p:nvPr>
        </p:nvSpPr>
        <p:spPr>
          <a:xfrm>
            <a:off x="3505200" y="1828800"/>
            <a:ext cx="5638800" cy="4343400"/>
          </a:xfrm>
          <a:noFill/>
          <a:ln/>
        </p:spPr>
        <p:txBody>
          <a:bodyPr lIns="92075" tIns="46038" rIns="92075" bIns="46038"/>
          <a:lstStyle/>
          <a:p>
            <a:r>
              <a:rPr lang="en-US" sz="2800"/>
              <a:t>Pick the right search engine for your research needs.</a:t>
            </a:r>
          </a:p>
          <a:p>
            <a:pPr lvl="1"/>
            <a:r>
              <a:rPr lang="en-US" sz="2400"/>
              <a:t>Yahoo and AltaVista will help you to distinguish between different categories of web sites.</a:t>
            </a:r>
          </a:p>
          <a:p>
            <a:pPr lvl="1"/>
            <a:r>
              <a:rPr lang="en-US" sz="2400"/>
              <a:t>Hotbot, however, locates information based upon the popularity of the site.</a:t>
            </a:r>
          </a:p>
          <a:p>
            <a:r>
              <a:rPr lang="en-US" sz="2800"/>
              <a:t>Refine your search whenever possible.</a:t>
            </a:r>
          </a:p>
        </p:txBody>
      </p:sp>
      <p:pic>
        <p:nvPicPr>
          <p:cNvPr id="16390" name="Picture 6" descr="D:\PFiles\MSOffice\Clipart\standard\stddir1\bd06521_.wmf"/>
          <p:cNvPicPr>
            <a:picLocks noChangeAspect="1" noChangeArrowheads="1"/>
          </p:cNvPicPr>
          <p:nvPr/>
        </p:nvPicPr>
        <p:blipFill>
          <a:blip r:embed="rId3" cstate="print"/>
          <a:srcRect/>
          <a:stretch>
            <a:fillRect/>
          </a:stretch>
        </p:blipFill>
        <p:spPr bwMode="auto">
          <a:xfrm>
            <a:off x="0" y="2133600"/>
            <a:ext cx="3886200" cy="3352800"/>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nodeType="after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box(out)">
                                      <p:cBhvr>
                                        <p:cTn id="12" dur="500"/>
                                        <p:tgtEl>
                                          <p:spTgt spid="16390"/>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6387">
                                            <p:txEl>
                                              <p:pRg st="0" end="0"/>
                                            </p:txEl>
                                          </p:spTgt>
                                        </p:tgtEl>
                                        <p:attrNameLst>
                                          <p:attrName>style.visibility</p:attrName>
                                        </p:attrNameLst>
                                      </p:cBhvr>
                                      <p:to>
                                        <p:strVal val="visible"/>
                                      </p:to>
                                    </p:set>
                                    <p:animEffect transition="in" filter="barn(outVertical)">
                                      <p:cBhvr>
                                        <p:cTn id="16" dur="500"/>
                                        <p:tgtEl>
                                          <p:spTgt spid="16387">
                                            <p:txEl>
                                              <p:pRg st="0" end="0"/>
                                            </p:txEl>
                                          </p:spTgt>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Effect transition="in" filter="barn(outVertical)">
                                      <p:cBhvr>
                                        <p:cTn id="19" dur="500"/>
                                        <p:tgtEl>
                                          <p:spTgt spid="16387">
                                            <p:txEl>
                                              <p:pRg st="1" end="1"/>
                                            </p:txEl>
                                          </p:spTgt>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barn(outVertical)">
                                      <p:cBhvr>
                                        <p:cTn id="22" dur="500"/>
                                        <p:tgtEl>
                                          <p:spTgt spid="16387">
                                            <p:txEl>
                                              <p:pRg st="2" end="2"/>
                                            </p:txEl>
                                          </p:spTgt>
                                        </p:tgtEl>
                                      </p:cBhvr>
                                    </p:animEffect>
                                  </p:childTnLst>
                                </p:cTn>
                              </p:par>
                            </p:childTnLst>
                          </p:cTn>
                        </p:par>
                        <p:par>
                          <p:cTn id="23" fill="hold">
                            <p:stCondLst>
                              <p:cond delay="1500"/>
                            </p:stCondLst>
                            <p:childTnLst>
                              <p:par>
                                <p:cTn id="24" presetID="16" presetClass="entr" presetSubtype="37" fill="hold" grpId="0" nodeType="after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Effect transition="in" filter="barn(outVertical)">
                                      <p:cBhvr>
                                        <p:cTn id="26"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advAuto="0"/>
    </p:bldLst>
  </p:timing>
</p:sld>
</file>

<file path=ppt/theme/theme1.xml><?xml version="1.0" encoding="utf-8"?>
<a:theme xmlns:a="http://schemas.openxmlformats.org/drawingml/2006/main" name="navyplay">
  <a:themeElements>
    <a:clrScheme name="">
      <a:dk1>
        <a:srgbClr val="33CCCC"/>
      </a:dk1>
      <a:lt1>
        <a:srgbClr val="FFFFFF"/>
      </a:lt1>
      <a:dk2>
        <a:srgbClr val="CCFFFF"/>
      </a:dk2>
      <a:lt2>
        <a:srgbClr val="808080"/>
      </a:lt2>
      <a:accent1>
        <a:srgbClr val="006699"/>
      </a:accent1>
      <a:accent2>
        <a:srgbClr val="3333CC"/>
      </a:accent2>
      <a:accent3>
        <a:srgbClr val="FFFFFF"/>
      </a:accent3>
      <a:accent4>
        <a:srgbClr val="2AAEAE"/>
      </a:accent4>
      <a:accent5>
        <a:srgbClr val="AAB8CA"/>
      </a:accent5>
      <a:accent6>
        <a:srgbClr val="2D2DB9"/>
      </a:accent6>
      <a:hlink>
        <a:srgbClr val="0066CC"/>
      </a:hlink>
      <a:folHlink>
        <a:srgbClr val="B2B2B2"/>
      </a:folHlink>
    </a:clrScheme>
    <a:fontScheme name="navypl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vypl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vypl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vypl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vypl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vypl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vypl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vypl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Designs\navyplay.pot</Template>
  <TotalTime>1197</TotalTime>
  <Words>4399</Words>
  <Application>Microsoft Office PowerPoint</Application>
  <PresentationFormat>On-screen Show (4:3)</PresentationFormat>
  <Paragraphs>224</Paragraphs>
  <Slides>24</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Times New Roman</vt:lpstr>
      <vt:lpstr>Arial</vt:lpstr>
      <vt:lpstr>Wingdings 2</vt:lpstr>
      <vt:lpstr>Wingdings</vt:lpstr>
      <vt:lpstr>Tw Cen MT Condensed Extra Bold</vt:lpstr>
      <vt:lpstr>navyplay</vt:lpstr>
      <vt:lpstr>Microsoft Clip Gallery</vt:lpstr>
      <vt:lpstr>Research and the Internet</vt:lpstr>
      <vt:lpstr>Research and the Internet</vt:lpstr>
      <vt:lpstr>Why do we need to evaluate web sources?</vt:lpstr>
      <vt:lpstr>Researching the Internet</vt:lpstr>
      <vt:lpstr>Types of web pages</vt:lpstr>
      <vt:lpstr>What is a search engine?</vt:lpstr>
      <vt:lpstr>Types of search engines</vt:lpstr>
      <vt:lpstr>Use search engines  to your advantage</vt:lpstr>
      <vt:lpstr>Use search engines to your advantage</vt:lpstr>
      <vt:lpstr>Limit your keyword search</vt:lpstr>
      <vt:lpstr>Identify the web site</vt:lpstr>
      <vt:lpstr>Identify the web site</vt:lpstr>
      <vt:lpstr>Identify the web site</vt:lpstr>
      <vt:lpstr>Identify the web site</vt:lpstr>
      <vt:lpstr>Examine for credibility</vt:lpstr>
      <vt:lpstr>Examine for credibility</vt:lpstr>
      <vt:lpstr>Examine for credibility</vt:lpstr>
      <vt:lpstr>Determine depth and  scope of information</vt:lpstr>
      <vt:lpstr>Determine depth and  scope of information</vt:lpstr>
      <vt:lpstr>Determine depth and  scope of information</vt:lpstr>
      <vt:lpstr>Assess date of information</vt:lpstr>
      <vt:lpstr>Assess date of information     </vt:lpstr>
      <vt:lpstr>Evaluating web sources</vt:lpstr>
      <vt:lpstr>Where can you go for help with researching the Internet?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the Internet</dc:title>
  <dc:creator>Jennifer Liethen Kunka</dc:creator>
  <cp:lastModifiedBy>Sandi Reeves</cp:lastModifiedBy>
  <cp:revision>84</cp:revision>
  <cp:lastPrinted>1999-07-12T15:58:24Z</cp:lastPrinted>
  <dcterms:created xsi:type="dcterms:W3CDTF">1995-06-17T23:31:02Z</dcterms:created>
  <dcterms:modified xsi:type="dcterms:W3CDTF">2011-01-14T04:15:02Z</dcterms:modified>
</cp:coreProperties>
</file>